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8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B76E5D6-CCF0-48F1-A886-483FD6B0A5EA}">
  <a:tblStyle styleId="{DB76E5D6-CCF0-48F1-A886-483FD6B0A5E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78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dfb65b04d9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dfb65b04d9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e107778187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e107778187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e107778187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e10777818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e107778187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e10777818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e2129afdfd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e2129afdfd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23850" algn="just" rtl="0">
              <a:spcBef>
                <a:spcPts val="900"/>
              </a:spcBef>
              <a:spcAft>
                <a:spcPts val="0"/>
              </a:spcAft>
              <a:buClr>
                <a:srgbClr val="0E101A"/>
              </a:buClr>
              <a:buSzPts val="1500"/>
              <a:buChar char="●"/>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e2129afdf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e2129afdf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adba22ae8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adba22ae8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e1985cd24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e1985cd24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just" rtl="0">
              <a:lnSpc>
                <a:spcPct val="115000"/>
              </a:lnSpc>
              <a:spcBef>
                <a:spcPts val="0"/>
              </a:spcBef>
              <a:spcAft>
                <a:spcPts val="0"/>
              </a:spcAft>
              <a:buClr>
                <a:srgbClr val="0E101A"/>
              </a:buClr>
              <a:buSzPts val="1100"/>
              <a:buChar char="●"/>
            </a:pPr>
            <a:endParaRPr sz="7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a5d9d46234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a5d9d46234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e3ce5cc4f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e3ce5cc4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d60e68b8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d60e68b8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a7b03673b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a7b03673b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just" rtl="0">
              <a:lnSpc>
                <a:spcPct val="115000"/>
              </a:lnSpc>
              <a:spcBef>
                <a:spcPts val="0"/>
              </a:spcBef>
              <a:spcAft>
                <a:spcPts val="160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a7ffe9d8f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a7ffe9d8f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a7ffe9d8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a7ffe9d8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adc0c39f8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adc0c39f8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d60e68b871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d60e68b871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adc0c39f81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adc0c39f81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d3a427d63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d3a427d63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d3a427d63b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d3a427d63b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e0f0f9737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e0f0f9737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e0f0f9737a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e0f0f9737a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e0f0f9737a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e0f0f9737a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e2129afdfd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e2129afdfd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e2129afdfd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e2129afdfd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d60e68b871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d60e68b87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adc0c39f81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adc0c39f81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a7ffe9d8f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a7ffe9d8f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a35eef596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a35eef596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d60e68b87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d60e68b87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a:solidFill>
                  <a:srgbClr val="5F6368"/>
                </a:solidFill>
                <a:highlight>
                  <a:srgbClr val="FFFFFF"/>
                </a:highlight>
              </a:rPr>
              <a:t>'</a:t>
            </a:r>
            <a:r>
              <a:rPr lang="en" sz="1050" b="1">
                <a:solidFill>
                  <a:srgbClr val="5F6368"/>
                </a:solidFill>
                <a:highlight>
                  <a:srgbClr val="FFFFFF"/>
                </a:highlight>
              </a:rPr>
              <a:t>Shear</a:t>
            </a:r>
            <a:r>
              <a:rPr lang="en" sz="1050">
                <a:solidFill>
                  <a:srgbClr val="5F6368"/>
                </a:solidFill>
                <a:highlight>
                  <a:srgbClr val="FFFFFF"/>
                </a:highlight>
              </a:rPr>
              <a:t>' means that the image will be distorted along an axis, mostly to create or rectify the perception angles</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c9cb0002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c9cb0002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d3a427d63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d3a427d6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e18687c88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e18687c88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ddbc5d20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ddbc5d205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e37f3d3ecd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e37f3d3ecd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just" rtl="0">
              <a:lnSpc>
                <a:spcPct val="150000"/>
              </a:lnSpc>
              <a:spcBef>
                <a:spcPts val="0"/>
              </a:spcBef>
              <a:spcAft>
                <a:spcPts val="0"/>
              </a:spcAft>
              <a:buClr>
                <a:srgbClr val="0E101A"/>
              </a:buClr>
              <a:buSzPts val="1100"/>
              <a:buChar char="●"/>
            </a:pPr>
            <a:endParaRPr>
              <a:solidFill>
                <a:srgbClr val="0E101A"/>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e18b87f33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e18b87f3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b="1">
              <a:solidFill>
                <a:srgbClr val="202124"/>
              </a:solidFill>
              <a:highlight>
                <a:srgbClr val="FFFFFF"/>
              </a:highlight>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e18b87f33b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e18b87f33b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e18b87f33b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e18b87f33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e18b87f33b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e18b87f33b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df9c786b6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df9c786b6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d60e68b871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d60e68b871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d162546781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d162546781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d1625467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d1625467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d7673e05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d7673e05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d16254678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d16254678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a5a79bfd2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a5a79bfd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e37f3d3ecd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e37f3d3ecd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ddbc5d205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ddbc5d205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e18687c88b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e18687c88b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d6c0f8ba82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d6c0f8ba8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d6b857f7e7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d6b857f7e7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d6b857f7e7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d6b857f7e7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d6b857f7e7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d6b857f7e7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d6b857f7e7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d6b857f7e7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d6b857f7e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d6b857f7e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d6b857f7e7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d6b857f7e7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a7b03673b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a7b03673b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solidFill>
                <a:schemeClr val="dk1"/>
              </a:solidFill>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d8551e2b2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d8551e2b2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d6b857f7e7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d6b857f7e7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d6b857f7e7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d6b857f7e7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d6b857f7e7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d6b857f7e7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d6b857f7e7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d6b857f7e7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e18687c88b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e18687c88b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dfb65b04d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dfb65b04d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dfb65b04d9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dfb65b04d9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dfb65b04d9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dfb65b04d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dfb65b04d9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dfb65b04d9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e2129afdf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e2129afdf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e18b87f33b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e18b87f33b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dfbf62418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dfbf62418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dfbf62418d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dfbf62418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just" rtl="0">
              <a:lnSpc>
                <a:spcPct val="150000"/>
              </a:lnSpc>
              <a:spcBef>
                <a:spcPts val="0"/>
              </a:spcBef>
              <a:spcAft>
                <a:spcPts val="1600"/>
              </a:spcAft>
              <a:buNone/>
            </a:pPr>
            <a:endParaRPr>
              <a:solidFill>
                <a:schemeClr val="dk1"/>
              </a:solidFill>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dfd1f9dff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dfd1f9dff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df9c786b6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df9c786b6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endParaRPr sz="1300">
              <a:solidFill>
                <a:srgbClr val="595959"/>
              </a:solidFill>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e36c93622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e36c93622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d3a427d63b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d3a427d63b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adc0c39f8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adc0c39f8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a7a7b9b454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a7a7b9b45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e18687c88b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e18687c88b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e058201944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e058201944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a35eef596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a35eef596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000">
                <a:solidFill>
                  <a:schemeClr val="dk1"/>
                </a:solidFill>
              </a:rPr>
              <a:t>In a conclusion our thesis work:</a:t>
            </a:r>
            <a:endParaRPr sz="1000">
              <a:solidFill>
                <a:schemeClr val="dk1"/>
              </a:solidFill>
            </a:endParaRPr>
          </a:p>
          <a:p>
            <a:pPr marL="0" lvl="0" indent="0" algn="just" rtl="0">
              <a:lnSpc>
                <a:spcPct val="150000"/>
              </a:lnSpc>
              <a:spcBef>
                <a:spcPts val="1600"/>
              </a:spcBef>
              <a:spcAft>
                <a:spcPts val="1600"/>
              </a:spcAft>
              <a:buNone/>
            </a:pPr>
            <a:endParaRPr sz="70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a7adfccdc4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a7adfccdc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a35eef5966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a35eef5966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a7ffe9d8f8_8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a7ffe9d8f8_8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dfd31fde10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dfd31fde10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0.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jp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6.xml"/><Relationship Id="rId1" Type="http://schemas.openxmlformats.org/officeDocument/2006/relationships/slideLayout" Target="../slideLayouts/slideLayout3.xml"/><Relationship Id="rId5" Type="http://schemas.openxmlformats.org/officeDocument/2006/relationships/image" Target="../media/image32.png"/><Relationship Id="rId4" Type="http://schemas.openxmlformats.org/officeDocument/2006/relationships/image" Target="../media/image31.png"/></Relationships>
</file>

<file path=ppt/slides/_rels/slide6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7.xml"/><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6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8.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6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9.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70.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7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1.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74.xml"/><Relationship Id="rId1" Type="http://schemas.openxmlformats.org/officeDocument/2006/relationships/slideLayout" Target="../slideLayouts/slideLayout3.xml"/><Relationship Id="rId5" Type="http://schemas.openxmlformats.org/officeDocument/2006/relationships/image" Target="../media/image45.png"/><Relationship Id="rId4" Type="http://schemas.openxmlformats.org/officeDocument/2006/relationships/image" Target="../media/image44.png"/></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77.xml"/><Relationship Id="rId1" Type="http://schemas.openxmlformats.org/officeDocument/2006/relationships/slideLayout" Target="../slideLayouts/slideLayout3.xml"/><Relationship Id="rId5" Type="http://schemas.openxmlformats.org/officeDocument/2006/relationships/image" Target="../media/image48.jpg"/><Relationship Id="rId4" Type="http://schemas.openxmlformats.org/officeDocument/2006/relationships/image" Target="../media/image47.png"/></Relationships>
</file>

<file path=ppt/slides/_rels/slide7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78.xml"/><Relationship Id="rId1" Type="http://schemas.openxmlformats.org/officeDocument/2006/relationships/slideLayout" Target="../slideLayouts/slideLayout3.xml"/><Relationship Id="rId5" Type="http://schemas.openxmlformats.org/officeDocument/2006/relationships/image" Target="../media/image51.png"/><Relationship Id="rId4" Type="http://schemas.openxmlformats.org/officeDocument/2006/relationships/image" Target="../media/image50.png"/></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3" Type="http://schemas.openxmlformats.org/officeDocument/2006/relationships/hyperlink" Target="http://www.rhd.gov.bd/RHDNews/Docs/Needs_Report_2018.pdf?fbclid=IwAR03s57wxAfEDGCRM1hbEpFW2OgrsAc9uHkp6FdW95MU8LUa_XCeh-sDesc." TargetMode="External"/><Relationship Id="rId2" Type="http://schemas.openxmlformats.org/officeDocument/2006/relationships/notesSlide" Target="../notesSlides/notesSlide82.xml"/><Relationship Id="rId1" Type="http://schemas.openxmlformats.org/officeDocument/2006/relationships/slideLayout" Target="../slideLayouts/slideLayout3.xml"/><Relationship Id="rId5" Type="http://schemas.openxmlformats.org/officeDocument/2006/relationships/hyperlink" Target="https://oldweb.lged.gov.bd/UploadedDocument/ProjectLibraryGallery/384/2005_Road%20Design%20Standards_Rural%20Roads_Final%20(1).pdf?fbclid=IwAR0Iwo3U17JcycKonj4MPZ7zCsuFyuaB5mLipUdkuoWOVJNqdkFtufudPoQ" TargetMode="External"/><Relationship Id="rId4" Type="http://schemas.openxmlformats.org/officeDocument/2006/relationships/hyperlink" Target="https://oldweb.lged.gov.bd/UploadedDocument/UnitPublication/4/14/2004_Road%20Design%20Standards.pdf" TargetMode="Externa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989250"/>
            <a:ext cx="8520600" cy="120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700">
                <a:highlight>
                  <a:srgbClr val="FFFFFF"/>
                </a:highlight>
              </a:rPr>
              <a:t>Title: Road Quality Measurement </a:t>
            </a:r>
            <a:r>
              <a:rPr lang="en" sz="2700">
                <a:highlight>
                  <a:schemeClr val="lt1"/>
                </a:highlight>
              </a:rPr>
              <a:t>from High Resolution Satellite Images</a:t>
            </a:r>
            <a:r>
              <a:rPr lang="en" sz="2700">
                <a:highlight>
                  <a:srgbClr val="FFFFFF"/>
                </a:highlight>
              </a:rPr>
              <a:t> for National Highways of Bangladesh</a:t>
            </a:r>
            <a:endParaRPr sz="6900"/>
          </a:p>
        </p:txBody>
      </p:sp>
      <p:sp>
        <p:nvSpPr>
          <p:cNvPr id="55" name="Google Shape;55;p13"/>
          <p:cNvSpPr txBox="1">
            <a:spLocks noGrp="1"/>
          </p:cNvSpPr>
          <p:nvPr>
            <p:ph type="subTitle" idx="1"/>
          </p:nvPr>
        </p:nvSpPr>
        <p:spPr>
          <a:xfrm>
            <a:off x="401375" y="2571750"/>
            <a:ext cx="3750900" cy="166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dirty="0">
                <a:solidFill>
                  <a:srgbClr val="000000"/>
                </a:solidFill>
                <a:latin typeface="Calibri"/>
                <a:ea typeface="Calibri"/>
                <a:cs typeface="Calibri"/>
                <a:sym typeface="Calibri"/>
              </a:rPr>
              <a:t>Submitted By                                      </a:t>
            </a:r>
            <a:endParaRPr sz="2200" dirty="0">
              <a:solidFill>
                <a:srgbClr val="000000"/>
              </a:solidFill>
              <a:latin typeface="Calibri"/>
              <a:ea typeface="Calibri"/>
              <a:cs typeface="Calibri"/>
              <a:sym typeface="Calibri"/>
            </a:endParaRPr>
          </a:p>
          <a:p>
            <a:pPr marL="0" lvl="0" indent="0" algn="l" rtl="0">
              <a:spcBef>
                <a:spcPts val="0"/>
              </a:spcBef>
              <a:spcAft>
                <a:spcPts val="0"/>
              </a:spcAft>
              <a:buNone/>
            </a:pPr>
            <a:endParaRPr sz="500" dirty="0">
              <a:solidFill>
                <a:srgbClr val="000000"/>
              </a:solidFill>
              <a:latin typeface="Calibri"/>
              <a:ea typeface="Calibri"/>
              <a:cs typeface="Calibri"/>
              <a:sym typeface="Calibri"/>
            </a:endParaRPr>
          </a:p>
          <a:p>
            <a:pPr marL="0" lvl="0" indent="0" algn="l" rtl="0">
              <a:spcBef>
                <a:spcPts val="0"/>
              </a:spcBef>
              <a:spcAft>
                <a:spcPts val="0"/>
              </a:spcAft>
              <a:buNone/>
            </a:pPr>
            <a:r>
              <a:rPr lang="en" sz="2200" dirty="0">
                <a:solidFill>
                  <a:srgbClr val="000000"/>
                </a:solidFill>
                <a:latin typeface="Calibri"/>
                <a:ea typeface="Calibri"/>
                <a:cs typeface="Calibri"/>
                <a:sym typeface="Calibri"/>
              </a:rPr>
              <a:t>Abrar Jahin         160204029</a:t>
            </a:r>
            <a:endParaRPr sz="2200" dirty="0">
              <a:solidFill>
                <a:srgbClr val="000000"/>
              </a:solidFill>
              <a:latin typeface="Calibri"/>
              <a:ea typeface="Calibri"/>
              <a:cs typeface="Calibri"/>
              <a:sym typeface="Calibri"/>
            </a:endParaRPr>
          </a:p>
          <a:p>
            <a:pPr marL="0" lvl="0" indent="0" algn="l" rtl="0">
              <a:spcBef>
                <a:spcPts val="0"/>
              </a:spcBef>
              <a:spcAft>
                <a:spcPts val="0"/>
              </a:spcAft>
              <a:buNone/>
            </a:pPr>
            <a:r>
              <a:rPr lang="en" sz="2200" dirty="0">
                <a:solidFill>
                  <a:srgbClr val="000000"/>
                </a:solidFill>
                <a:latin typeface="Calibri"/>
                <a:ea typeface="Calibri"/>
                <a:cs typeface="Calibri"/>
                <a:sym typeface="Calibri"/>
              </a:rPr>
              <a:t>Anas Sikder        160204021</a:t>
            </a:r>
            <a:endParaRPr sz="2200" dirty="0">
              <a:solidFill>
                <a:srgbClr val="000000"/>
              </a:solidFill>
              <a:latin typeface="Calibri"/>
              <a:ea typeface="Calibri"/>
              <a:cs typeface="Calibri"/>
              <a:sym typeface="Calibri"/>
            </a:endParaRPr>
          </a:p>
          <a:p>
            <a:pPr marL="0" lvl="0" indent="0" algn="l" rtl="0">
              <a:spcBef>
                <a:spcPts val="0"/>
              </a:spcBef>
              <a:spcAft>
                <a:spcPts val="0"/>
              </a:spcAft>
              <a:buNone/>
            </a:pPr>
            <a:r>
              <a:rPr lang="en" sz="2200" dirty="0">
                <a:solidFill>
                  <a:srgbClr val="000000"/>
                </a:solidFill>
                <a:latin typeface="Calibri"/>
                <a:ea typeface="Calibri"/>
                <a:cs typeface="Calibri"/>
                <a:sym typeface="Calibri"/>
              </a:rPr>
              <a:t>Dipesh Shome   160204045</a:t>
            </a:r>
            <a:endParaRPr sz="2200" dirty="0">
              <a:solidFill>
                <a:srgbClr val="000000"/>
              </a:solidFill>
              <a:latin typeface="Calibri"/>
              <a:ea typeface="Calibri"/>
              <a:cs typeface="Calibri"/>
              <a:sym typeface="Calibri"/>
            </a:endParaRPr>
          </a:p>
        </p:txBody>
      </p:sp>
      <p:sp>
        <p:nvSpPr>
          <p:cNvPr id="56" name="Google Shape;56;p13"/>
          <p:cNvSpPr txBox="1"/>
          <p:nvPr/>
        </p:nvSpPr>
        <p:spPr>
          <a:xfrm>
            <a:off x="5269575" y="2969713"/>
            <a:ext cx="3442200" cy="101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0">
              <a:latin typeface="Calibri"/>
              <a:ea typeface="Calibri"/>
              <a:cs typeface="Calibri"/>
              <a:sym typeface="Calibri"/>
            </a:endParaRPr>
          </a:p>
          <a:p>
            <a:pPr marL="0" lvl="0" indent="0" algn="l" rtl="0">
              <a:spcBef>
                <a:spcPts val="0"/>
              </a:spcBef>
              <a:spcAft>
                <a:spcPts val="0"/>
              </a:spcAft>
              <a:buNone/>
            </a:pPr>
            <a:r>
              <a:rPr lang="en" sz="2000">
                <a:latin typeface="Calibri"/>
                <a:ea typeface="Calibri"/>
                <a:cs typeface="Calibri"/>
                <a:sym typeface="Calibri"/>
              </a:rPr>
              <a:t>Supervisor </a:t>
            </a:r>
            <a:endParaRPr sz="2000">
              <a:latin typeface="Calibri"/>
              <a:ea typeface="Calibri"/>
              <a:cs typeface="Calibri"/>
              <a:sym typeface="Calibri"/>
            </a:endParaRPr>
          </a:p>
          <a:p>
            <a:pPr marL="0" lvl="0" indent="0" algn="l" rtl="0">
              <a:spcBef>
                <a:spcPts val="0"/>
              </a:spcBef>
              <a:spcAft>
                <a:spcPts val="0"/>
              </a:spcAft>
              <a:buNone/>
            </a:pPr>
            <a:r>
              <a:rPr lang="en" sz="2000">
                <a:latin typeface="Calibri"/>
                <a:ea typeface="Calibri"/>
                <a:cs typeface="Calibri"/>
                <a:sym typeface="Calibri"/>
              </a:rPr>
              <a:t>Prof. Dr. Kazi A Kalpoma</a:t>
            </a:r>
            <a:endParaRPr sz="1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p:txBody>
      </p:sp>
      <p:sp>
        <p:nvSpPr>
          <p:cNvPr id="57" name="Google Shape;57;p13"/>
          <p:cNvSpPr txBox="1"/>
          <p:nvPr/>
        </p:nvSpPr>
        <p:spPr>
          <a:xfrm>
            <a:off x="3725825" y="4491175"/>
            <a:ext cx="1906800" cy="48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latin typeface="Calibri"/>
                <a:ea typeface="Calibri"/>
                <a:cs typeface="Calibri"/>
                <a:sym typeface="Calibri"/>
              </a:rPr>
              <a:t>July 10, 2021</a:t>
            </a:r>
            <a:endParaRPr sz="1500">
              <a:latin typeface="Calibri"/>
              <a:ea typeface="Calibri"/>
              <a:cs typeface="Calibri"/>
              <a:sym typeface="Calibri"/>
            </a:endParaRPr>
          </a:p>
        </p:txBody>
      </p:sp>
      <p:pic>
        <p:nvPicPr>
          <p:cNvPr id="58" name="Google Shape;58;p13"/>
          <p:cNvPicPr preferRelativeResize="0"/>
          <p:nvPr/>
        </p:nvPicPr>
        <p:blipFill>
          <a:blip r:embed="rId3">
            <a:alphaModFix/>
          </a:blip>
          <a:stretch>
            <a:fillRect/>
          </a:stretch>
        </p:blipFill>
        <p:spPr>
          <a:xfrm>
            <a:off x="460675" y="275375"/>
            <a:ext cx="548701" cy="670096"/>
          </a:xfrm>
          <a:prstGeom prst="rect">
            <a:avLst/>
          </a:prstGeom>
          <a:noFill/>
          <a:ln>
            <a:noFill/>
          </a:ln>
        </p:spPr>
      </p:pic>
      <p:sp>
        <p:nvSpPr>
          <p:cNvPr id="59" name="Google Shape;59;p13"/>
          <p:cNvSpPr txBox="1"/>
          <p:nvPr/>
        </p:nvSpPr>
        <p:spPr>
          <a:xfrm>
            <a:off x="5034025" y="275375"/>
            <a:ext cx="3798600" cy="4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a:latin typeface="Calibri"/>
                <a:ea typeface="Calibri"/>
                <a:cs typeface="Calibri"/>
                <a:sym typeface="Calibri"/>
              </a:rPr>
              <a:t>CSE 4250: Project and Thesis - I</a:t>
            </a:r>
            <a:r>
              <a:rPr lang="en" sz="1700" b="1">
                <a:solidFill>
                  <a:schemeClr val="dk1"/>
                </a:solidFill>
                <a:latin typeface="Calibri"/>
                <a:ea typeface="Calibri"/>
                <a:cs typeface="Calibri"/>
                <a:sym typeface="Calibri"/>
              </a:rPr>
              <a:t>I</a:t>
            </a:r>
            <a:r>
              <a:rPr lang="en" sz="1700" b="1">
                <a:latin typeface="Calibri"/>
                <a:ea typeface="Calibri"/>
                <a:cs typeface="Calibri"/>
                <a:sym typeface="Calibri"/>
              </a:rPr>
              <a:t> Defense</a:t>
            </a:r>
            <a:endParaRPr sz="1700" b="1">
              <a:latin typeface="Calibri"/>
              <a:ea typeface="Calibri"/>
              <a:cs typeface="Calibri"/>
              <a:sym typeface="Calibri"/>
            </a:endParaRPr>
          </a:p>
        </p:txBody>
      </p:sp>
      <p:sp>
        <p:nvSpPr>
          <p:cNvPr id="60" name="Google Shape;60;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11700" y="2963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National Highway Roads Life Cycle</a:t>
            </a:r>
            <a:endParaRPr/>
          </a:p>
        </p:txBody>
      </p:sp>
      <p:sp>
        <p:nvSpPr>
          <p:cNvPr id="121" name="Google Shape;121;p22"/>
          <p:cNvSpPr txBox="1">
            <a:spLocks noGrp="1"/>
          </p:cNvSpPr>
          <p:nvPr>
            <p:ph type="body" idx="1"/>
          </p:nvPr>
        </p:nvSpPr>
        <p:spPr>
          <a:xfrm>
            <a:off x="311700" y="869000"/>
            <a:ext cx="8520600" cy="12435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202124"/>
              </a:buClr>
              <a:buSzPts val="1500"/>
              <a:buChar char="●"/>
            </a:pPr>
            <a:r>
              <a:rPr lang="en" sz="1500">
                <a:solidFill>
                  <a:srgbClr val="202124"/>
                </a:solidFill>
                <a:highlight>
                  <a:srgbClr val="FFFFFF"/>
                </a:highlight>
              </a:rPr>
              <a:t>The </a:t>
            </a:r>
            <a:r>
              <a:rPr lang="en" sz="1500" b="1">
                <a:solidFill>
                  <a:srgbClr val="202124"/>
                </a:solidFill>
                <a:highlight>
                  <a:srgbClr val="FFFFFF"/>
                </a:highlight>
              </a:rPr>
              <a:t>life cycle</a:t>
            </a:r>
            <a:r>
              <a:rPr lang="en" sz="1500">
                <a:solidFill>
                  <a:srgbClr val="202124"/>
                </a:solidFill>
                <a:highlight>
                  <a:srgbClr val="FFFFFF"/>
                </a:highlight>
              </a:rPr>
              <a:t> concept in </a:t>
            </a:r>
            <a:r>
              <a:rPr lang="en" sz="1500" b="1">
                <a:solidFill>
                  <a:srgbClr val="202124"/>
                </a:solidFill>
                <a:highlight>
                  <a:srgbClr val="FFFFFF"/>
                </a:highlight>
              </a:rPr>
              <a:t>road</a:t>
            </a:r>
            <a:r>
              <a:rPr lang="en" sz="1500">
                <a:solidFill>
                  <a:srgbClr val="202124"/>
                </a:solidFill>
                <a:highlight>
                  <a:srgbClr val="FFFFFF"/>
                </a:highlight>
              </a:rPr>
              <a:t> management is aimed to discover the overall costs, long-term performance and other impacts of </a:t>
            </a:r>
            <a:r>
              <a:rPr lang="en" sz="1500" b="1">
                <a:solidFill>
                  <a:srgbClr val="202124"/>
                </a:solidFill>
                <a:highlight>
                  <a:srgbClr val="FFFFFF"/>
                </a:highlight>
              </a:rPr>
              <a:t>road</a:t>
            </a:r>
            <a:r>
              <a:rPr lang="en" sz="1500">
                <a:solidFill>
                  <a:srgbClr val="202124"/>
                </a:solidFill>
                <a:highlight>
                  <a:srgbClr val="FFFFFF"/>
                </a:highlight>
              </a:rPr>
              <a:t> projects which extend on the entire service </a:t>
            </a:r>
            <a:r>
              <a:rPr lang="en" sz="1500" b="1">
                <a:solidFill>
                  <a:srgbClr val="202124"/>
                </a:solidFill>
                <a:highlight>
                  <a:srgbClr val="FFFFFF"/>
                </a:highlight>
              </a:rPr>
              <a:t>life</a:t>
            </a:r>
            <a:r>
              <a:rPr lang="en" sz="1500">
                <a:solidFill>
                  <a:srgbClr val="202124"/>
                </a:solidFill>
                <a:highlight>
                  <a:srgbClr val="FFFFFF"/>
                </a:highlight>
              </a:rPr>
              <a:t> of the </a:t>
            </a:r>
            <a:r>
              <a:rPr lang="en" sz="1500" b="1">
                <a:solidFill>
                  <a:srgbClr val="202124"/>
                </a:solidFill>
                <a:highlight>
                  <a:srgbClr val="FFFFFF"/>
                </a:highlight>
              </a:rPr>
              <a:t>road</a:t>
            </a:r>
            <a:r>
              <a:rPr lang="en" sz="2500" baseline="30000">
                <a:solidFill>
                  <a:schemeClr val="dk1"/>
                </a:solidFill>
              </a:rPr>
              <a:t>[7]</a:t>
            </a:r>
            <a:r>
              <a:rPr lang="en" sz="1500">
                <a:solidFill>
                  <a:srgbClr val="202124"/>
                </a:solidFill>
                <a:highlight>
                  <a:srgbClr val="FFFFFF"/>
                </a:highlight>
              </a:rPr>
              <a:t>. </a:t>
            </a:r>
            <a:endParaRPr sz="1500"/>
          </a:p>
        </p:txBody>
      </p:sp>
      <p:sp>
        <p:nvSpPr>
          <p:cNvPr id="122" name="Google Shape;12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graphicFrame>
        <p:nvGraphicFramePr>
          <p:cNvPr id="123" name="Google Shape;123;p22"/>
          <p:cNvGraphicFramePr/>
          <p:nvPr/>
        </p:nvGraphicFramePr>
        <p:xfrm>
          <a:off x="542600" y="2212650"/>
          <a:ext cx="3000000" cy="3000000"/>
        </p:xfrm>
        <a:graphic>
          <a:graphicData uri="http://schemas.openxmlformats.org/drawingml/2006/table">
            <a:tbl>
              <a:tblPr>
                <a:noFill/>
                <a:tableStyleId>{DB76E5D6-CCF0-48F1-A886-483FD6B0A5EA}</a:tableStyleId>
              </a:tblPr>
              <a:tblGrid>
                <a:gridCol w="2239175">
                  <a:extLst>
                    <a:ext uri="{9D8B030D-6E8A-4147-A177-3AD203B41FA5}">
                      <a16:colId xmlns:a16="http://schemas.microsoft.com/office/drawing/2014/main" val="20000"/>
                    </a:ext>
                  </a:extLst>
                </a:gridCol>
                <a:gridCol w="2239175">
                  <a:extLst>
                    <a:ext uri="{9D8B030D-6E8A-4147-A177-3AD203B41FA5}">
                      <a16:colId xmlns:a16="http://schemas.microsoft.com/office/drawing/2014/main" val="20001"/>
                    </a:ext>
                  </a:extLst>
                </a:gridCol>
              </a:tblGrid>
              <a:tr h="558750">
                <a:tc>
                  <a:txBody>
                    <a:bodyPr/>
                    <a:lstStyle/>
                    <a:p>
                      <a:pPr marL="0" lvl="0" indent="0" algn="ctr" rtl="0">
                        <a:spcBef>
                          <a:spcPts val="0"/>
                        </a:spcBef>
                        <a:spcAft>
                          <a:spcPts val="0"/>
                        </a:spcAft>
                        <a:buNone/>
                      </a:pPr>
                      <a:r>
                        <a:rPr lang="en"/>
                        <a:t>Design Life (Million ESA’s)</a:t>
                      </a:r>
                      <a:endParaRPr/>
                    </a:p>
                  </a:txBody>
                  <a:tcPr marL="91425" marR="91425" marT="91425" marB="91425"/>
                </a:tc>
                <a:tc>
                  <a:txBody>
                    <a:bodyPr/>
                    <a:lstStyle/>
                    <a:p>
                      <a:pPr marL="0" lvl="0" indent="0" algn="ctr" rtl="0">
                        <a:spcBef>
                          <a:spcPts val="0"/>
                        </a:spcBef>
                        <a:spcAft>
                          <a:spcPts val="0"/>
                        </a:spcAft>
                        <a:buNone/>
                      </a:pPr>
                      <a:r>
                        <a:rPr lang="en"/>
                        <a:t>Expected Design Life (Years)</a:t>
                      </a:r>
                      <a:endParaRPr/>
                    </a:p>
                  </a:txBody>
                  <a:tcPr marL="91425" marR="91425" marT="91425" marB="91425"/>
                </a:tc>
                <a:extLst>
                  <a:ext uri="{0D108BD9-81ED-4DB2-BD59-A6C34878D82A}">
                    <a16:rowId xmlns:a16="http://schemas.microsoft.com/office/drawing/2014/main" val="10000"/>
                  </a:ext>
                </a:extLst>
              </a:tr>
              <a:tr h="484000">
                <a:tc>
                  <a:txBody>
                    <a:bodyPr/>
                    <a:lstStyle/>
                    <a:p>
                      <a:pPr marL="0" lvl="0" indent="0" algn="ctr" rtl="0">
                        <a:spcBef>
                          <a:spcPts val="0"/>
                        </a:spcBef>
                        <a:spcAft>
                          <a:spcPts val="0"/>
                        </a:spcAft>
                        <a:buNone/>
                      </a:pPr>
                      <a:r>
                        <a:rPr lang="en"/>
                        <a:t>1.6</a:t>
                      </a:r>
                      <a:endParaRPr/>
                    </a:p>
                  </a:txBody>
                  <a:tcPr marL="91425" marR="91425" marT="91425" marB="91425"/>
                </a:tc>
                <a:tc>
                  <a:txBody>
                    <a:bodyPr/>
                    <a:lstStyle/>
                    <a:p>
                      <a:pPr marL="0" lvl="0" indent="0" algn="ctr" rtl="0">
                        <a:spcBef>
                          <a:spcPts val="0"/>
                        </a:spcBef>
                        <a:spcAft>
                          <a:spcPts val="0"/>
                        </a:spcAft>
                        <a:buNone/>
                      </a:pPr>
                      <a:r>
                        <a:rPr lang="en"/>
                        <a:t>10</a:t>
                      </a:r>
                      <a:endParaRPr/>
                    </a:p>
                  </a:txBody>
                  <a:tcPr marL="91425" marR="91425" marT="91425" marB="91425"/>
                </a:tc>
                <a:extLst>
                  <a:ext uri="{0D108BD9-81ED-4DB2-BD59-A6C34878D82A}">
                    <a16:rowId xmlns:a16="http://schemas.microsoft.com/office/drawing/2014/main" val="10001"/>
                  </a:ext>
                </a:extLst>
              </a:tr>
              <a:tr h="484000">
                <a:tc>
                  <a:txBody>
                    <a:bodyPr/>
                    <a:lstStyle/>
                    <a:p>
                      <a:pPr marL="0" lvl="0" indent="0" algn="ctr" rtl="0">
                        <a:spcBef>
                          <a:spcPts val="0"/>
                        </a:spcBef>
                        <a:spcAft>
                          <a:spcPts val="0"/>
                        </a:spcAft>
                        <a:buNone/>
                      </a:pPr>
                      <a:r>
                        <a:rPr lang="en"/>
                        <a:t>5.0</a:t>
                      </a:r>
                      <a:endParaRPr/>
                    </a:p>
                  </a:txBody>
                  <a:tcPr marL="91425" marR="91425" marT="91425" marB="91425"/>
                </a:tc>
                <a:tc>
                  <a:txBody>
                    <a:bodyPr/>
                    <a:lstStyle/>
                    <a:p>
                      <a:pPr marL="0" lvl="0" indent="0" algn="ctr" rtl="0">
                        <a:spcBef>
                          <a:spcPts val="0"/>
                        </a:spcBef>
                        <a:spcAft>
                          <a:spcPts val="0"/>
                        </a:spcAft>
                        <a:buNone/>
                      </a:pPr>
                      <a:r>
                        <a:rPr lang="en"/>
                        <a:t>20</a:t>
                      </a:r>
                      <a:endParaRPr/>
                    </a:p>
                  </a:txBody>
                  <a:tcPr marL="91425" marR="91425" marT="91425" marB="91425"/>
                </a:tc>
                <a:extLst>
                  <a:ext uri="{0D108BD9-81ED-4DB2-BD59-A6C34878D82A}">
                    <a16:rowId xmlns:a16="http://schemas.microsoft.com/office/drawing/2014/main" val="10002"/>
                  </a:ext>
                </a:extLst>
              </a:tr>
              <a:tr h="484000">
                <a:tc>
                  <a:txBody>
                    <a:bodyPr/>
                    <a:lstStyle/>
                    <a:p>
                      <a:pPr marL="0" lvl="0" indent="0" algn="ctr" rtl="0">
                        <a:spcBef>
                          <a:spcPts val="0"/>
                        </a:spcBef>
                        <a:spcAft>
                          <a:spcPts val="0"/>
                        </a:spcAft>
                        <a:buNone/>
                      </a:pPr>
                      <a:r>
                        <a:rPr lang="en"/>
                        <a:t>6.5</a:t>
                      </a:r>
                      <a:endParaRPr/>
                    </a:p>
                  </a:txBody>
                  <a:tcPr marL="91425" marR="91425" marT="91425" marB="91425"/>
                </a:tc>
                <a:tc>
                  <a:txBody>
                    <a:bodyPr/>
                    <a:lstStyle/>
                    <a:p>
                      <a:pPr marL="0" lvl="0" indent="0" algn="ctr" rtl="0">
                        <a:spcBef>
                          <a:spcPts val="0"/>
                        </a:spcBef>
                        <a:spcAft>
                          <a:spcPts val="0"/>
                        </a:spcAft>
                        <a:buNone/>
                      </a:pPr>
                      <a:r>
                        <a:rPr lang="en"/>
                        <a:t>20</a:t>
                      </a:r>
                      <a:endParaRPr/>
                    </a:p>
                  </a:txBody>
                  <a:tcPr marL="91425" marR="91425" marT="91425" marB="91425"/>
                </a:tc>
                <a:extLst>
                  <a:ext uri="{0D108BD9-81ED-4DB2-BD59-A6C34878D82A}">
                    <a16:rowId xmlns:a16="http://schemas.microsoft.com/office/drawing/2014/main" val="10003"/>
                  </a:ext>
                </a:extLst>
              </a:tr>
            </a:tbl>
          </a:graphicData>
        </a:graphic>
      </p:graphicFrame>
      <p:pic>
        <p:nvPicPr>
          <p:cNvPr id="124" name="Google Shape;124;p22"/>
          <p:cNvPicPr preferRelativeResize="0"/>
          <p:nvPr/>
        </p:nvPicPr>
        <p:blipFill>
          <a:blip r:embed="rId3">
            <a:alphaModFix/>
          </a:blip>
          <a:stretch>
            <a:fillRect/>
          </a:stretch>
        </p:blipFill>
        <p:spPr>
          <a:xfrm>
            <a:off x="5855781" y="2374875"/>
            <a:ext cx="2976525" cy="1515500"/>
          </a:xfrm>
          <a:prstGeom prst="rect">
            <a:avLst/>
          </a:prstGeom>
          <a:noFill/>
          <a:ln>
            <a:noFill/>
          </a:ln>
        </p:spPr>
      </p:pic>
      <p:sp>
        <p:nvSpPr>
          <p:cNvPr id="125" name="Google Shape;125;p22"/>
          <p:cNvSpPr txBox="1"/>
          <p:nvPr/>
        </p:nvSpPr>
        <p:spPr>
          <a:xfrm>
            <a:off x="398450" y="4374375"/>
            <a:ext cx="8520600" cy="507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Clr>
                <a:schemeClr val="dk1"/>
              </a:buClr>
              <a:buSzPts val="1100"/>
              <a:buFont typeface="Arial"/>
              <a:buNone/>
            </a:pPr>
            <a:r>
              <a:rPr lang="en">
                <a:solidFill>
                  <a:schemeClr val="dk1"/>
                </a:solidFill>
              </a:rPr>
              <a:t>*</a:t>
            </a:r>
            <a:r>
              <a:rPr lang="en" sz="1100" b="1">
                <a:solidFill>
                  <a:schemeClr val="dk1"/>
                </a:solidFill>
              </a:rPr>
              <a:t>ESA</a:t>
            </a:r>
            <a:r>
              <a:rPr lang="en">
                <a:solidFill>
                  <a:schemeClr val="dk1"/>
                </a:solidFill>
              </a:rPr>
              <a:t>:</a:t>
            </a:r>
            <a:r>
              <a:rPr lang="en" sz="1800">
                <a:solidFill>
                  <a:schemeClr val="dk1"/>
                </a:solidFill>
              </a:rPr>
              <a:t> </a:t>
            </a:r>
            <a:r>
              <a:rPr lang="en" sz="1100">
                <a:solidFill>
                  <a:schemeClr val="dk1"/>
                </a:solidFill>
              </a:rPr>
              <a:t>A Equivalent Standard Axle is defined as a Dual Tyred Single Axle transmitting a load of </a:t>
            </a:r>
            <a:r>
              <a:rPr lang="en" sz="1100" b="1">
                <a:solidFill>
                  <a:schemeClr val="dk1"/>
                </a:solidFill>
              </a:rPr>
              <a:t>80kN (or 8.2 tonne)</a:t>
            </a:r>
            <a:r>
              <a:rPr lang="en" sz="1100">
                <a:solidFill>
                  <a:schemeClr val="dk1"/>
                </a:solidFill>
              </a:rPr>
              <a:t> to pavement</a:t>
            </a:r>
            <a:r>
              <a:rPr lang="en" sz="2100" baseline="30000">
                <a:solidFill>
                  <a:schemeClr val="dk1"/>
                </a:solidFill>
              </a:rPr>
              <a:t>[7]</a:t>
            </a:r>
            <a:endParaRPr sz="1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3"/>
          <p:cNvSpPr txBox="1">
            <a:spLocks noGrp="1"/>
          </p:cNvSpPr>
          <p:nvPr>
            <p:ph type="title"/>
          </p:nvPr>
        </p:nvSpPr>
        <p:spPr>
          <a:xfrm>
            <a:off x="311700" y="1328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National Highway Roads Costing of Last four Years</a:t>
            </a:r>
            <a:r>
              <a:rPr lang="en" sz="2500" baseline="30000"/>
              <a:t>[7]</a:t>
            </a:r>
            <a:endParaRPr sz="2400" b="1"/>
          </a:p>
        </p:txBody>
      </p:sp>
      <p:sp>
        <p:nvSpPr>
          <p:cNvPr id="131" name="Google Shape;131;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132" name="Google Shape;132;p23"/>
          <p:cNvPicPr preferRelativeResize="0"/>
          <p:nvPr/>
        </p:nvPicPr>
        <p:blipFill>
          <a:blip r:embed="rId3">
            <a:alphaModFix/>
          </a:blip>
          <a:stretch>
            <a:fillRect/>
          </a:stretch>
        </p:blipFill>
        <p:spPr>
          <a:xfrm>
            <a:off x="311700" y="645025"/>
            <a:ext cx="8520600" cy="44984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4"/>
          <p:cNvSpPr txBox="1">
            <a:spLocks noGrp="1"/>
          </p:cNvSpPr>
          <p:nvPr>
            <p:ph type="title"/>
          </p:nvPr>
        </p:nvSpPr>
        <p:spPr>
          <a:xfrm>
            <a:off x="311700" y="158125"/>
            <a:ext cx="8709600" cy="57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National Highway Roads Costing of Last four Years</a:t>
            </a:r>
            <a:r>
              <a:rPr lang="en" sz="2500" baseline="30000"/>
              <a:t>[7]</a:t>
            </a:r>
            <a:endParaRPr sz="2400" b="1"/>
          </a:p>
          <a:p>
            <a:pPr marL="0" lvl="0" indent="0" algn="l" rtl="0">
              <a:spcBef>
                <a:spcPts val="0"/>
              </a:spcBef>
              <a:spcAft>
                <a:spcPts val="0"/>
              </a:spcAft>
              <a:buNone/>
            </a:pPr>
            <a:endParaRPr/>
          </a:p>
        </p:txBody>
      </p:sp>
      <p:sp>
        <p:nvSpPr>
          <p:cNvPr id="138" name="Google Shape;138;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pic>
        <p:nvPicPr>
          <p:cNvPr id="139" name="Google Shape;139;p24"/>
          <p:cNvPicPr preferRelativeResize="0"/>
          <p:nvPr/>
        </p:nvPicPr>
        <p:blipFill>
          <a:blip r:embed="rId3">
            <a:alphaModFix/>
          </a:blip>
          <a:stretch>
            <a:fillRect/>
          </a:stretch>
        </p:blipFill>
        <p:spPr>
          <a:xfrm>
            <a:off x="311700" y="644475"/>
            <a:ext cx="8500425" cy="44990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5"/>
          <p:cNvSpPr txBox="1">
            <a:spLocks noGrp="1"/>
          </p:cNvSpPr>
          <p:nvPr>
            <p:ph type="title"/>
          </p:nvPr>
        </p:nvSpPr>
        <p:spPr>
          <a:xfrm>
            <a:off x="311700" y="4078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Road Quality Measurement</a:t>
            </a:r>
            <a:endParaRPr sz="2400" b="1">
              <a:solidFill>
                <a:srgbClr val="000000"/>
              </a:solidFill>
            </a:endParaRPr>
          </a:p>
        </p:txBody>
      </p:sp>
      <p:sp>
        <p:nvSpPr>
          <p:cNvPr id="145" name="Google Shape;145;p25"/>
          <p:cNvSpPr txBox="1"/>
          <p:nvPr/>
        </p:nvSpPr>
        <p:spPr>
          <a:xfrm>
            <a:off x="2429225" y="4511400"/>
            <a:ext cx="4883100" cy="39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sp>
        <p:nvSpPr>
          <p:cNvPr id="147" name="Google Shape;147;p25"/>
          <p:cNvSpPr txBox="1"/>
          <p:nvPr/>
        </p:nvSpPr>
        <p:spPr>
          <a:xfrm>
            <a:off x="421350" y="1109975"/>
            <a:ext cx="8051100" cy="2031900"/>
          </a:xfrm>
          <a:prstGeom prst="rect">
            <a:avLst/>
          </a:prstGeom>
          <a:noFill/>
          <a:ln>
            <a:noFill/>
          </a:ln>
        </p:spPr>
        <p:txBody>
          <a:bodyPr spcFirstLastPara="1" wrap="square" lIns="91425" tIns="91425" rIns="91425" bIns="91425" anchor="t" anchorCtr="0">
            <a:spAutoFit/>
          </a:bodyPr>
          <a:lstStyle/>
          <a:p>
            <a:pPr marL="457200" lvl="0" indent="-317500" algn="just" rtl="0">
              <a:lnSpc>
                <a:spcPct val="100000"/>
              </a:lnSpc>
              <a:spcBef>
                <a:spcPts val="0"/>
              </a:spcBef>
              <a:spcAft>
                <a:spcPts val="0"/>
              </a:spcAft>
              <a:buSzPts val="1400"/>
              <a:buChar char="●"/>
            </a:pPr>
            <a:r>
              <a:rPr lang="en" b="1"/>
              <a:t>Roads and Highways Department</a:t>
            </a:r>
            <a:r>
              <a:rPr lang="en"/>
              <a:t> (RHD) is a </a:t>
            </a:r>
            <a:r>
              <a:rPr lang="en" sz="1500">
                <a:solidFill>
                  <a:srgbClr val="0E101A"/>
                </a:solidFill>
              </a:rPr>
              <a:t>Bangladeshi state Department responsible for </a:t>
            </a:r>
            <a:r>
              <a:rPr lang="en" sz="1500" b="1">
                <a:solidFill>
                  <a:srgbClr val="0E101A"/>
                </a:solidFill>
              </a:rPr>
              <a:t>construction and maintenance</a:t>
            </a:r>
            <a:r>
              <a:rPr lang="en" sz="1500">
                <a:solidFill>
                  <a:srgbClr val="0E101A"/>
                </a:solidFill>
              </a:rPr>
              <a:t> of roads and highways in Bangladesh.</a:t>
            </a:r>
            <a:endParaRPr sz="1500">
              <a:solidFill>
                <a:srgbClr val="0E101A"/>
              </a:solidFill>
            </a:endParaRPr>
          </a:p>
          <a:p>
            <a:pPr marL="457200" lvl="0" indent="-323850" algn="just" rtl="0">
              <a:lnSpc>
                <a:spcPct val="100000"/>
              </a:lnSpc>
              <a:spcBef>
                <a:spcPts val="0"/>
              </a:spcBef>
              <a:spcAft>
                <a:spcPts val="0"/>
              </a:spcAft>
              <a:buClr>
                <a:srgbClr val="0E101A"/>
              </a:buClr>
              <a:buSzPts val="1500"/>
              <a:buChar char="●"/>
            </a:pPr>
            <a:r>
              <a:rPr lang="en" sz="1500">
                <a:solidFill>
                  <a:srgbClr val="0E101A"/>
                </a:solidFill>
              </a:rPr>
              <a:t>Roads quality are classified based on the </a:t>
            </a:r>
            <a:r>
              <a:rPr lang="en" sz="1500" b="1">
                <a:solidFill>
                  <a:srgbClr val="0E101A"/>
                </a:solidFill>
              </a:rPr>
              <a:t>International Roughness Index</a:t>
            </a:r>
            <a:r>
              <a:rPr lang="en" sz="1500">
                <a:solidFill>
                  <a:srgbClr val="0E101A"/>
                </a:solidFill>
              </a:rPr>
              <a:t> (IRI).</a:t>
            </a:r>
            <a:endParaRPr sz="1500">
              <a:solidFill>
                <a:srgbClr val="0E101A"/>
              </a:solidFill>
            </a:endParaRPr>
          </a:p>
          <a:p>
            <a:pPr marL="457200" lvl="0" indent="-323850" algn="just" rtl="0">
              <a:lnSpc>
                <a:spcPct val="100000"/>
              </a:lnSpc>
              <a:spcBef>
                <a:spcPts val="0"/>
              </a:spcBef>
              <a:spcAft>
                <a:spcPts val="0"/>
              </a:spcAft>
              <a:buClr>
                <a:srgbClr val="0E101A"/>
              </a:buClr>
              <a:buSzPts val="1500"/>
              <a:buChar char="●"/>
            </a:pPr>
            <a:r>
              <a:rPr lang="en" sz="1500" b="1">
                <a:solidFill>
                  <a:srgbClr val="0E101A"/>
                </a:solidFill>
              </a:rPr>
              <a:t>IRI</a:t>
            </a:r>
            <a:r>
              <a:rPr lang="en" sz="1500">
                <a:solidFill>
                  <a:srgbClr val="0E101A"/>
                </a:solidFill>
              </a:rPr>
              <a:t> is a function of suspension movement rate and car speed and strongly correlates with </a:t>
            </a:r>
            <a:r>
              <a:rPr lang="en" sz="1500" b="1">
                <a:solidFill>
                  <a:srgbClr val="0E101A"/>
                </a:solidFill>
              </a:rPr>
              <a:t>ride quality</a:t>
            </a:r>
            <a:r>
              <a:rPr lang="en" sz="1500">
                <a:solidFill>
                  <a:srgbClr val="0E101A"/>
                </a:solidFill>
              </a:rPr>
              <a:t> and </a:t>
            </a:r>
            <a:r>
              <a:rPr lang="en" sz="1500" b="1">
                <a:solidFill>
                  <a:srgbClr val="0E101A"/>
                </a:solidFill>
              </a:rPr>
              <a:t>vibration level.</a:t>
            </a:r>
            <a:endParaRPr sz="1500" b="1">
              <a:solidFill>
                <a:srgbClr val="0E101A"/>
              </a:solidFill>
            </a:endParaRPr>
          </a:p>
          <a:p>
            <a:pPr marL="457200" lvl="0" indent="-323850" algn="just" rtl="0">
              <a:lnSpc>
                <a:spcPct val="100000"/>
              </a:lnSpc>
              <a:spcBef>
                <a:spcPts val="0"/>
              </a:spcBef>
              <a:spcAft>
                <a:spcPts val="0"/>
              </a:spcAft>
              <a:buClr>
                <a:srgbClr val="0E101A"/>
              </a:buClr>
              <a:buSzPts val="1500"/>
              <a:buChar char="●"/>
            </a:pPr>
            <a:r>
              <a:rPr lang="en" sz="1500" b="1">
                <a:solidFill>
                  <a:srgbClr val="0E101A"/>
                </a:solidFill>
              </a:rPr>
              <a:t>IRI</a:t>
            </a:r>
            <a:r>
              <a:rPr lang="en" sz="1500">
                <a:solidFill>
                  <a:srgbClr val="0E101A"/>
                </a:solidFill>
              </a:rPr>
              <a:t> obtained from measured </a:t>
            </a:r>
            <a:r>
              <a:rPr lang="en" sz="1500" b="1">
                <a:solidFill>
                  <a:srgbClr val="0E101A"/>
                </a:solidFill>
              </a:rPr>
              <a:t>longitudinal road profiles.</a:t>
            </a:r>
            <a:r>
              <a:rPr lang="en" sz="1500">
                <a:solidFill>
                  <a:srgbClr val="0E101A"/>
                </a:solidFill>
              </a:rPr>
              <a:t> </a:t>
            </a:r>
            <a:endParaRPr sz="1500">
              <a:solidFill>
                <a:srgbClr val="0E101A"/>
              </a:solidFill>
            </a:endParaRPr>
          </a:p>
          <a:p>
            <a:pPr marL="457200" lvl="0" indent="-323850" algn="just" rtl="0">
              <a:lnSpc>
                <a:spcPct val="100000"/>
              </a:lnSpc>
              <a:spcBef>
                <a:spcPts val="0"/>
              </a:spcBef>
              <a:spcAft>
                <a:spcPts val="0"/>
              </a:spcAft>
              <a:buClr>
                <a:srgbClr val="0E101A"/>
              </a:buClr>
              <a:buSzPts val="1500"/>
              <a:buChar char="●"/>
            </a:pPr>
            <a:r>
              <a:rPr lang="en" sz="1500">
                <a:solidFill>
                  <a:srgbClr val="0E101A"/>
                </a:solidFill>
              </a:rPr>
              <a:t>The value of IRI index differs from </a:t>
            </a:r>
            <a:r>
              <a:rPr lang="en" sz="1500" b="1">
                <a:solidFill>
                  <a:srgbClr val="0E101A"/>
                </a:solidFill>
              </a:rPr>
              <a:t>country to country</a:t>
            </a:r>
            <a:r>
              <a:rPr lang="en" sz="1500">
                <a:solidFill>
                  <a:srgbClr val="0E101A"/>
                </a:solidFill>
              </a:rPr>
              <a:t>.</a:t>
            </a:r>
            <a:endParaRPr sz="1500">
              <a:solidFill>
                <a:srgbClr val="0E101A"/>
              </a:solidFill>
            </a:endParaRPr>
          </a:p>
          <a:p>
            <a:pPr marL="457200" lvl="0" indent="-323850" algn="just" rtl="0">
              <a:lnSpc>
                <a:spcPct val="100000"/>
              </a:lnSpc>
              <a:spcBef>
                <a:spcPts val="0"/>
              </a:spcBef>
              <a:spcAft>
                <a:spcPts val="0"/>
              </a:spcAft>
              <a:buClr>
                <a:srgbClr val="0E101A"/>
              </a:buClr>
              <a:buSzPts val="1500"/>
              <a:buChar char="●"/>
            </a:pPr>
            <a:r>
              <a:rPr lang="en" sz="1500">
                <a:solidFill>
                  <a:srgbClr val="0E101A"/>
                </a:solidFill>
              </a:rPr>
              <a:t>In Bangladesh, IRI is measured </a:t>
            </a:r>
            <a:r>
              <a:rPr lang="en" sz="1500" b="1">
                <a:solidFill>
                  <a:srgbClr val="0E101A"/>
                </a:solidFill>
              </a:rPr>
              <a:t>every 100m of road </a:t>
            </a:r>
            <a:r>
              <a:rPr lang="en" sz="1500">
                <a:solidFill>
                  <a:srgbClr val="0E101A"/>
                </a:solidFill>
              </a:rPr>
              <a:t>after one or two years. </a:t>
            </a:r>
            <a:endParaRPr sz="1500">
              <a:solidFill>
                <a:srgbClr val="0E101A"/>
              </a:solidFill>
            </a:endParaRPr>
          </a:p>
        </p:txBody>
      </p:sp>
      <p:pic>
        <p:nvPicPr>
          <p:cNvPr id="148" name="Google Shape;148;p25"/>
          <p:cNvPicPr preferRelativeResize="0"/>
          <p:nvPr/>
        </p:nvPicPr>
        <p:blipFill>
          <a:blip r:embed="rId3">
            <a:alphaModFix/>
          </a:blip>
          <a:stretch>
            <a:fillRect/>
          </a:stretch>
        </p:blipFill>
        <p:spPr>
          <a:xfrm>
            <a:off x="2589275" y="3041675"/>
            <a:ext cx="3317825" cy="21675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Roads Quality Classification</a:t>
            </a:r>
            <a:endParaRPr sz="2400" b="1"/>
          </a:p>
          <a:p>
            <a:pPr marL="0" lvl="0" indent="0" algn="l" rtl="0">
              <a:spcBef>
                <a:spcPts val="0"/>
              </a:spcBef>
              <a:spcAft>
                <a:spcPts val="0"/>
              </a:spcAft>
              <a:buNone/>
            </a:pPr>
            <a:r>
              <a:rPr lang="en" sz="1500">
                <a:solidFill>
                  <a:srgbClr val="0E101A"/>
                </a:solidFill>
              </a:rPr>
              <a:t>.</a:t>
            </a:r>
            <a:endParaRPr sz="1500">
              <a:solidFill>
                <a:srgbClr val="0E101A"/>
              </a:solidFill>
            </a:endParaRPr>
          </a:p>
          <a:p>
            <a:pPr marL="457200" lvl="0" indent="-323850" algn="l" rtl="0">
              <a:spcBef>
                <a:spcPts val="1000"/>
              </a:spcBef>
              <a:spcAft>
                <a:spcPts val="1000"/>
              </a:spcAft>
              <a:buClr>
                <a:srgbClr val="0E101A"/>
              </a:buClr>
              <a:buSzPts val="1500"/>
              <a:buChar char="●"/>
            </a:pPr>
            <a:r>
              <a:rPr lang="en" sz="1500">
                <a:solidFill>
                  <a:srgbClr val="0E101A"/>
                </a:solidFill>
              </a:rPr>
              <a:t>In Bangladesh, our roads are classified into five categories according to the IRI value</a:t>
            </a:r>
            <a:endParaRPr/>
          </a:p>
        </p:txBody>
      </p:sp>
      <p:pic>
        <p:nvPicPr>
          <p:cNvPr id="154" name="Google Shape;154;p26"/>
          <p:cNvPicPr preferRelativeResize="0"/>
          <p:nvPr/>
        </p:nvPicPr>
        <p:blipFill>
          <a:blip r:embed="rId3">
            <a:alphaModFix/>
          </a:blip>
          <a:stretch>
            <a:fillRect/>
          </a:stretch>
        </p:blipFill>
        <p:spPr>
          <a:xfrm>
            <a:off x="462050" y="1740025"/>
            <a:ext cx="8150149" cy="2349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7"/>
          <p:cNvSpPr txBox="1">
            <a:spLocks noGrp="1"/>
          </p:cNvSpPr>
          <p:nvPr>
            <p:ph type="title"/>
          </p:nvPr>
        </p:nvSpPr>
        <p:spPr>
          <a:xfrm>
            <a:off x="311700" y="22854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Literature Review</a:t>
            </a:r>
            <a:endParaRPr sz="2400" b="1"/>
          </a:p>
        </p:txBody>
      </p:sp>
      <p:sp>
        <p:nvSpPr>
          <p:cNvPr id="160" name="Google Shape;160;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15</a:t>
            </a:fld>
            <a:endParaRPr>
              <a:solidFill>
                <a:schemeClr val="dk2"/>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graphicFrame>
        <p:nvGraphicFramePr>
          <p:cNvPr id="165" name="Google Shape;165;p28"/>
          <p:cNvGraphicFramePr/>
          <p:nvPr/>
        </p:nvGraphicFramePr>
        <p:xfrm>
          <a:off x="227475" y="866408"/>
          <a:ext cx="3000000" cy="3000000"/>
        </p:xfrm>
        <a:graphic>
          <a:graphicData uri="http://schemas.openxmlformats.org/drawingml/2006/table">
            <a:tbl>
              <a:tblPr>
                <a:noFill/>
                <a:tableStyleId>{DB76E5D6-CCF0-48F1-A886-483FD6B0A5EA}</a:tableStyleId>
              </a:tblPr>
              <a:tblGrid>
                <a:gridCol w="3144225">
                  <a:extLst>
                    <a:ext uri="{9D8B030D-6E8A-4147-A177-3AD203B41FA5}">
                      <a16:colId xmlns:a16="http://schemas.microsoft.com/office/drawing/2014/main" val="20000"/>
                    </a:ext>
                  </a:extLst>
                </a:gridCol>
                <a:gridCol w="2921150">
                  <a:extLst>
                    <a:ext uri="{9D8B030D-6E8A-4147-A177-3AD203B41FA5}">
                      <a16:colId xmlns:a16="http://schemas.microsoft.com/office/drawing/2014/main" val="20001"/>
                    </a:ext>
                  </a:extLst>
                </a:gridCol>
                <a:gridCol w="2623675">
                  <a:extLst>
                    <a:ext uri="{9D8B030D-6E8A-4147-A177-3AD203B41FA5}">
                      <a16:colId xmlns:a16="http://schemas.microsoft.com/office/drawing/2014/main" val="20002"/>
                    </a:ext>
                  </a:extLst>
                </a:gridCol>
              </a:tblGrid>
              <a:tr h="534625">
                <a:tc>
                  <a:txBody>
                    <a:bodyPr/>
                    <a:lstStyle/>
                    <a:p>
                      <a:pPr marL="0" lvl="0" indent="0" algn="l" rtl="0">
                        <a:lnSpc>
                          <a:spcPct val="100000"/>
                        </a:lnSpc>
                        <a:spcBef>
                          <a:spcPts val="0"/>
                        </a:spcBef>
                        <a:spcAft>
                          <a:spcPts val="0"/>
                        </a:spcAft>
                        <a:buNone/>
                      </a:pPr>
                      <a:r>
                        <a:rPr lang="en" sz="1300" b="1">
                          <a:solidFill>
                            <a:schemeClr val="dk1"/>
                          </a:solidFill>
                        </a:rPr>
                        <a:t> Literature Review--Cadamuro et al. </a:t>
                      </a:r>
                      <a:r>
                        <a:rPr lang="en" sz="1300" b="1" baseline="30000">
                          <a:solidFill>
                            <a:schemeClr val="dk1"/>
                          </a:solidFill>
                        </a:rPr>
                        <a:t>[2] </a:t>
                      </a:r>
                      <a:endParaRPr sz="1300" b="1"/>
                    </a:p>
                  </a:txBody>
                  <a:tcPr marL="91425" marR="91425" marT="91425" marB="91425"/>
                </a:tc>
                <a:tc>
                  <a:txBody>
                    <a:bodyPr/>
                    <a:lstStyle/>
                    <a:p>
                      <a:pPr marL="0" lvl="0" indent="0" algn="l" rtl="0">
                        <a:lnSpc>
                          <a:spcPct val="100000"/>
                        </a:lnSpc>
                        <a:spcBef>
                          <a:spcPts val="0"/>
                        </a:spcBef>
                        <a:spcAft>
                          <a:spcPts val="0"/>
                        </a:spcAft>
                        <a:buClr>
                          <a:schemeClr val="dk1"/>
                        </a:buClr>
                        <a:buSzPts val="1100"/>
                        <a:buFont typeface="Arial"/>
                        <a:buNone/>
                      </a:pPr>
                      <a:r>
                        <a:rPr lang="en" sz="1300" b="1">
                          <a:solidFill>
                            <a:schemeClr val="dk1"/>
                          </a:solidFill>
                        </a:rPr>
                        <a:t>2. Literature Review--Dorj et al. </a:t>
                      </a:r>
                      <a:r>
                        <a:rPr lang="en" sz="1300" b="1" baseline="30000">
                          <a:solidFill>
                            <a:schemeClr val="dk1"/>
                          </a:solidFill>
                        </a:rPr>
                        <a:t>[3]</a:t>
                      </a:r>
                      <a:endParaRPr sz="1300" b="1"/>
                    </a:p>
                  </a:txBody>
                  <a:tcPr marL="91425" marR="91425" marT="91425" marB="91425"/>
                </a:tc>
                <a:tc>
                  <a:txBody>
                    <a:bodyPr/>
                    <a:lstStyle/>
                    <a:p>
                      <a:pPr marL="0" lvl="0" indent="0" algn="l" rtl="0">
                        <a:lnSpc>
                          <a:spcPct val="100000"/>
                        </a:lnSpc>
                        <a:spcBef>
                          <a:spcPts val="0"/>
                        </a:spcBef>
                        <a:spcAft>
                          <a:spcPts val="0"/>
                        </a:spcAft>
                        <a:buNone/>
                      </a:pPr>
                      <a:r>
                        <a:rPr lang="en" sz="1300" b="1">
                          <a:solidFill>
                            <a:schemeClr val="dk1"/>
                          </a:solidFill>
                        </a:rPr>
                        <a:t>3. Literature Review--Rashmi et al. </a:t>
                      </a:r>
                      <a:r>
                        <a:rPr lang="en" sz="1300" b="1" baseline="30000">
                          <a:solidFill>
                            <a:schemeClr val="dk1"/>
                          </a:solidFill>
                        </a:rPr>
                        <a:t>[4]</a:t>
                      </a:r>
                      <a:endParaRPr sz="1300" b="1"/>
                    </a:p>
                  </a:txBody>
                  <a:tcPr marL="91425" marR="91425" marT="91425" marB="91425"/>
                </a:tc>
                <a:extLst>
                  <a:ext uri="{0D108BD9-81ED-4DB2-BD59-A6C34878D82A}">
                    <a16:rowId xmlns:a16="http://schemas.microsoft.com/office/drawing/2014/main" val="10000"/>
                  </a:ext>
                </a:extLst>
              </a:tr>
              <a:tr h="862775">
                <a:tc>
                  <a:txBody>
                    <a:bodyPr/>
                    <a:lstStyle/>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Developed a model for monitoring the quality of road infrastructure</a:t>
                      </a:r>
                      <a:endParaRPr sz="1000">
                        <a:solidFill>
                          <a:srgbClr val="0E101A"/>
                        </a:solidFill>
                      </a:endParaRPr>
                    </a:p>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Using satellite imagery for the country of Kenya.</a:t>
                      </a:r>
                      <a:endParaRPr sz="1000"/>
                    </a:p>
                  </a:txBody>
                  <a:tcPr marL="91425" marR="91425" marT="91425" marB="91425"/>
                </a:tc>
                <a:tc>
                  <a:txBody>
                    <a:bodyPr/>
                    <a:lstStyle/>
                    <a:p>
                      <a:pPr marL="457200" lvl="0" indent="-292100" algn="just" rtl="0">
                        <a:lnSpc>
                          <a:spcPct val="100000"/>
                        </a:lnSpc>
                        <a:spcBef>
                          <a:spcPts val="0"/>
                        </a:spcBef>
                        <a:spcAft>
                          <a:spcPts val="0"/>
                        </a:spcAft>
                        <a:buClr>
                          <a:schemeClr val="dk1"/>
                        </a:buClr>
                        <a:buSzPts val="1000"/>
                        <a:buChar char="➢"/>
                      </a:pPr>
                      <a:r>
                        <a:rPr lang="en" sz="1000">
                          <a:solidFill>
                            <a:schemeClr val="dk1"/>
                          </a:solidFill>
                        </a:rPr>
                        <a:t>Their objective was to design a lane detection technique. </a:t>
                      </a:r>
                      <a:endParaRPr sz="1000">
                        <a:solidFill>
                          <a:schemeClr val="dk1"/>
                        </a:solidFill>
                      </a:endParaRPr>
                    </a:p>
                    <a:p>
                      <a:pPr marL="457200" lvl="0" indent="-292100" algn="just" rtl="0">
                        <a:lnSpc>
                          <a:spcPct val="100000"/>
                        </a:lnSpc>
                        <a:spcBef>
                          <a:spcPts val="0"/>
                        </a:spcBef>
                        <a:spcAft>
                          <a:spcPts val="0"/>
                        </a:spcAft>
                        <a:buClr>
                          <a:schemeClr val="dk1"/>
                        </a:buClr>
                        <a:buSzPts val="1000"/>
                        <a:buChar char="➢"/>
                      </a:pPr>
                      <a:r>
                        <a:rPr lang="en" sz="1000">
                          <a:solidFill>
                            <a:schemeClr val="dk1"/>
                          </a:solidFill>
                        </a:rPr>
                        <a:t>To control the self-driving car.</a:t>
                      </a:r>
                      <a:endParaRPr sz="1000"/>
                    </a:p>
                  </a:txBody>
                  <a:tcPr marL="91425" marR="91425" marT="91425" marB="91425"/>
                </a:tc>
                <a:tc>
                  <a:txBody>
                    <a:bodyPr/>
                    <a:lstStyle/>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This is a survey paper based on various edge detection techniques. </a:t>
                      </a:r>
                      <a:endParaRPr sz="1000">
                        <a:solidFill>
                          <a:srgbClr val="0E101A"/>
                        </a:solidFill>
                      </a:endParaRPr>
                    </a:p>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canny edge detection perform better for adaptive nature.</a:t>
                      </a:r>
                      <a:endParaRPr sz="1000"/>
                    </a:p>
                  </a:txBody>
                  <a:tcPr marL="91425" marR="91425" marT="91425" marB="91425"/>
                </a:tc>
                <a:extLst>
                  <a:ext uri="{0D108BD9-81ED-4DB2-BD59-A6C34878D82A}">
                    <a16:rowId xmlns:a16="http://schemas.microsoft.com/office/drawing/2014/main" val="10001"/>
                  </a:ext>
                </a:extLst>
              </a:tr>
              <a:tr h="1891025">
                <a:tc>
                  <a:txBody>
                    <a:bodyPr/>
                    <a:lstStyle/>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Used two set of data to make of datasets: IRI and corresponding satellite images.</a:t>
                      </a:r>
                      <a:endParaRPr sz="1000">
                        <a:solidFill>
                          <a:srgbClr val="0E101A"/>
                        </a:solidFill>
                      </a:endParaRPr>
                    </a:p>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Classify images into two classes binary and five class.</a:t>
                      </a:r>
                      <a:endParaRPr sz="1000">
                        <a:solidFill>
                          <a:srgbClr val="0E101A"/>
                        </a:solidFill>
                      </a:endParaRPr>
                    </a:p>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Split the dataset into 70:30 as train and test set.</a:t>
                      </a:r>
                      <a:endParaRPr sz="1000">
                        <a:solidFill>
                          <a:srgbClr val="0E101A"/>
                        </a:solidFill>
                      </a:endParaRPr>
                    </a:p>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Used image patch size: 64*64,224*224</a:t>
                      </a:r>
                      <a:endParaRPr sz="1000">
                        <a:solidFill>
                          <a:srgbClr val="0E101A"/>
                        </a:solidFill>
                      </a:endParaRPr>
                    </a:p>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Followed transfer learning from pre-trained models-Alexnet, VGG, Squeezenet.</a:t>
                      </a:r>
                      <a:endParaRPr sz="1000">
                        <a:solidFill>
                          <a:srgbClr val="0E101A"/>
                        </a:solidFill>
                      </a:endParaRPr>
                    </a:p>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Standard test set: Binary-88% , 5 category- 73%.</a:t>
                      </a:r>
                      <a:endParaRPr sz="1000">
                        <a:solidFill>
                          <a:srgbClr val="0E101A"/>
                        </a:solidFill>
                      </a:endParaRPr>
                    </a:p>
                    <a:p>
                      <a:pPr marL="457200" lvl="0" indent="-292100" algn="just" rtl="0">
                        <a:spcBef>
                          <a:spcPts val="0"/>
                        </a:spcBef>
                        <a:spcAft>
                          <a:spcPts val="0"/>
                        </a:spcAft>
                        <a:buClr>
                          <a:srgbClr val="0E101A"/>
                        </a:buClr>
                        <a:buSzPts val="1000"/>
                        <a:buChar char="➢"/>
                      </a:pPr>
                      <a:r>
                        <a:rPr lang="en" sz="1000">
                          <a:solidFill>
                            <a:srgbClr val="0E101A"/>
                          </a:solidFill>
                        </a:rPr>
                        <a:t>Held-out test set: Binary-79% , 5 category- 52%.</a:t>
                      </a:r>
                      <a:endParaRPr sz="1000">
                        <a:solidFill>
                          <a:srgbClr val="0E101A"/>
                        </a:solidFill>
                      </a:endParaRPr>
                    </a:p>
                  </a:txBody>
                  <a:tcPr marL="91425" marR="91425" marT="91425" marB="91425"/>
                </a:tc>
                <a:tc>
                  <a:txBody>
                    <a:bodyPr/>
                    <a:lstStyle/>
                    <a:p>
                      <a:pPr marL="457200" lvl="0" indent="-292100" algn="just" rtl="0">
                        <a:lnSpc>
                          <a:spcPct val="100000"/>
                        </a:lnSpc>
                        <a:spcBef>
                          <a:spcPts val="0"/>
                        </a:spcBef>
                        <a:spcAft>
                          <a:spcPts val="0"/>
                        </a:spcAft>
                        <a:buClr>
                          <a:schemeClr val="dk1"/>
                        </a:buClr>
                        <a:buSzPts val="1000"/>
                        <a:buChar char="➢"/>
                      </a:pPr>
                      <a:r>
                        <a:rPr lang="en" sz="1000">
                          <a:solidFill>
                            <a:schemeClr val="dk1"/>
                          </a:solidFill>
                        </a:rPr>
                        <a:t>They used top view image transformation approach.</a:t>
                      </a:r>
                      <a:endParaRPr sz="1000">
                        <a:solidFill>
                          <a:schemeClr val="dk1"/>
                        </a:solidFill>
                      </a:endParaRPr>
                    </a:p>
                    <a:p>
                      <a:pPr marL="457200" lvl="0" indent="-292100" algn="just" rtl="0">
                        <a:lnSpc>
                          <a:spcPct val="100000"/>
                        </a:lnSpc>
                        <a:spcBef>
                          <a:spcPts val="0"/>
                        </a:spcBef>
                        <a:spcAft>
                          <a:spcPts val="0"/>
                        </a:spcAft>
                        <a:buClr>
                          <a:schemeClr val="dk1"/>
                        </a:buClr>
                        <a:buSzPts val="1000"/>
                        <a:buChar char="➢"/>
                      </a:pPr>
                      <a:r>
                        <a:rPr lang="en" sz="1000">
                          <a:solidFill>
                            <a:schemeClr val="dk1"/>
                          </a:solidFill>
                        </a:rPr>
                        <a:t>Transformed image divided into two sections one is near and far section.</a:t>
                      </a:r>
                      <a:endParaRPr sz="1000">
                        <a:solidFill>
                          <a:schemeClr val="dk1"/>
                        </a:solidFill>
                      </a:endParaRPr>
                    </a:p>
                    <a:p>
                      <a:pPr marL="457200" lvl="0" indent="-292100" algn="just" rtl="0">
                        <a:lnSpc>
                          <a:spcPct val="100000"/>
                        </a:lnSpc>
                        <a:spcBef>
                          <a:spcPts val="0"/>
                        </a:spcBef>
                        <a:spcAft>
                          <a:spcPts val="0"/>
                        </a:spcAft>
                        <a:buClr>
                          <a:schemeClr val="dk1"/>
                        </a:buClr>
                        <a:buSzPts val="1000"/>
                        <a:buChar char="➢"/>
                      </a:pPr>
                      <a:r>
                        <a:rPr lang="en" sz="1000">
                          <a:solidFill>
                            <a:schemeClr val="dk1"/>
                          </a:solidFill>
                        </a:rPr>
                        <a:t>Near section: Hough-line for st. line road</a:t>
                      </a:r>
                      <a:endParaRPr sz="1000">
                        <a:solidFill>
                          <a:schemeClr val="dk1"/>
                        </a:solidFill>
                      </a:endParaRPr>
                    </a:p>
                    <a:p>
                      <a:pPr marL="457200" lvl="0" indent="-292100" algn="just" rtl="0">
                        <a:lnSpc>
                          <a:spcPct val="100000"/>
                        </a:lnSpc>
                        <a:spcBef>
                          <a:spcPts val="0"/>
                        </a:spcBef>
                        <a:spcAft>
                          <a:spcPts val="0"/>
                        </a:spcAft>
                        <a:buSzPts val="1000"/>
                        <a:buChar char="➢"/>
                      </a:pPr>
                      <a:r>
                        <a:rPr lang="en" sz="1000">
                          <a:solidFill>
                            <a:schemeClr val="dk1"/>
                          </a:solidFill>
                        </a:rPr>
                        <a:t>Far section: combination of </a:t>
                      </a:r>
                      <a:r>
                        <a:rPr lang="en" sz="1000">
                          <a:solidFill>
                            <a:srgbClr val="0E101A"/>
                          </a:solidFill>
                        </a:rPr>
                        <a:t>parabolic approach  and the least square method for curve line.</a:t>
                      </a:r>
                      <a:endParaRPr sz="1000">
                        <a:solidFill>
                          <a:srgbClr val="0E101A"/>
                        </a:solidFill>
                      </a:endParaRPr>
                    </a:p>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With their approach, they design a more robust Advanced Driving Assistant Systems(ADAS).</a:t>
                      </a:r>
                      <a:endParaRPr sz="1000">
                        <a:solidFill>
                          <a:srgbClr val="0E101A"/>
                        </a:solidFill>
                      </a:endParaRPr>
                    </a:p>
                  </a:txBody>
                  <a:tcPr marL="91425" marR="91425" marT="91425" marB="91425"/>
                </a:tc>
                <a:tc>
                  <a:txBody>
                    <a:bodyPr/>
                    <a:lstStyle/>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Less sensitive to noise and uses Gaussian filter to remove noise.</a:t>
                      </a:r>
                      <a:endParaRPr sz="1000">
                        <a:solidFill>
                          <a:srgbClr val="0E101A"/>
                        </a:solidFill>
                      </a:endParaRPr>
                    </a:p>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Canny detector uses the ‘hysteresis’ technique.</a:t>
                      </a:r>
                      <a:endParaRPr sz="1000">
                        <a:solidFill>
                          <a:srgbClr val="0E101A"/>
                        </a:solidFill>
                      </a:endParaRPr>
                    </a:p>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two threshold values to overcome the streaking problem.</a:t>
                      </a:r>
                      <a:endParaRPr sz="1000">
                        <a:solidFill>
                          <a:srgbClr val="0E101A"/>
                        </a:solidFill>
                      </a:endParaRPr>
                    </a:p>
                    <a:p>
                      <a:pPr marL="457200" lvl="0" indent="-292100" algn="just" rtl="0">
                        <a:lnSpc>
                          <a:spcPct val="100000"/>
                        </a:lnSpc>
                        <a:spcBef>
                          <a:spcPts val="0"/>
                        </a:spcBef>
                        <a:spcAft>
                          <a:spcPts val="0"/>
                        </a:spcAft>
                        <a:buClr>
                          <a:srgbClr val="0E101A"/>
                        </a:buClr>
                        <a:buSzPts val="1000"/>
                        <a:buChar char="➢"/>
                      </a:pPr>
                      <a:r>
                        <a:rPr lang="en" sz="1000">
                          <a:solidFill>
                            <a:srgbClr val="0E101A"/>
                          </a:solidFill>
                        </a:rPr>
                        <a:t>For good localization, canny edge provides edge gradient orientation.</a:t>
                      </a:r>
                      <a:endParaRPr sz="1000">
                        <a:solidFill>
                          <a:srgbClr val="0E101A"/>
                        </a:solidFill>
                      </a:endParaRPr>
                    </a:p>
                  </a:txBody>
                  <a:tcPr marL="91425" marR="91425" marT="91425" marB="91425"/>
                </a:tc>
                <a:extLst>
                  <a:ext uri="{0D108BD9-81ED-4DB2-BD59-A6C34878D82A}">
                    <a16:rowId xmlns:a16="http://schemas.microsoft.com/office/drawing/2014/main" val="10002"/>
                  </a:ext>
                </a:extLst>
              </a:tr>
              <a:tr h="504250">
                <a:tc>
                  <a:txBody>
                    <a:bodyPr/>
                    <a:lstStyle/>
                    <a:p>
                      <a:pPr marL="457200" lvl="0" indent="-292100" algn="l" rtl="0">
                        <a:lnSpc>
                          <a:spcPct val="100000"/>
                        </a:lnSpc>
                        <a:spcBef>
                          <a:spcPts val="0"/>
                        </a:spcBef>
                        <a:spcAft>
                          <a:spcPts val="0"/>
                        </a:spcAft>
                        <a:buClr>
                          <a:schemeClr val="dk1"/>
                        </a:buClr>
                        <a:buSzPts val="1000"/>
                        <a:buChar char="➢"/>
                      </a:pPr>
                      <a:r>
                        <a:rPr lang="en" sz="1000" b="1">
                          <a:solidFill>
                            <a:schemeClr val="dk1"/>
                          </a:solidFill>
                        </a:rPr>
                        <a:t>Followed this model for our task</a:t>
                      </a:r>
                      <a:endParaRPr sz="1000" b="1"/>
                    </a:p>
                  </a:txBody>
                  <a:tcPr marL="91425" marR="91425" marT="91425" marB="91425"/>
                </a:tc>
                <a:tc>
                  <a:txBody>
                    <a:bodyPr/>
                    <a:lstStyle/>
                    <a:p>
                      <a:pPr marL="457200" lvl="0" indent="-292100" algn="l" rtl="0">
                        <a:lnSpc>
                          <a:spcPct val="100000"/>
                        </a:lnSpc>
                        <a:spcBef>
                          <a:spcPts val="0"/>
                        </a:spcBef>
                        <a:spcAft>
                          <a:spcPts val="0"/>
                        </a:spcAft>
                        <a:buClr>
                          <a:srgbClr val="0E101A"/>
                        </a:buClr>
                        <a:buSzPts val="1000"/>
                        <a:buChar char="➢"/>
                      </a:pPr>
                      <a:r>
                        <a:rPr lang="en" sz="1000" b="1">
                          <a:solidFill>
                            <a:srgbClr val="0E101A"/>
                          </a:solidFill>
                        </a:rPr>
                        <a:t>Learned lane detection.</a:t>
                      </a:r>
                      <a:endParaRPr sz="1000" b="1">
                        <a:solidFill>
                          <a:srgbClr val="0E101A"/>
                        </a:solidFill>
                      </a:endParaRPr>
                    </a:p>
                    <a:p>
                      <a:pPr marL="457200" lvl="0" indent="-292100" algn="l" rtl="0">
                        <a:lnSpc>
                          <a:spcPct val="100000"/>
                        </a:lnSpc>
                        <a:spcBef>
                          <a:spcPts val="0"/>
                        </a:spcBef>
                        <a:spcAft>
                          <a:spcPts val="0"/>
                        </a:spcAft>
                        <a:buClr>
                          <a:srgbClr val="0E101A"/>
                        </a:buClr>
                        <a:buSzPts val="1000"/>
                        <a:buChar char="➢"/>
                      </a:pPr>
                      <a:r>
                        <a:rPr lang="en" sz="1000" b="1">
                          <a:solidFill>
                            <a:srgbClr val="0E101A"/>
                          </a:solidFill>
                        </a:rPr>
                        <a:t>For straight and curve roads.</a:t>
                      </a:r>
                      <a:endParaRPr sz="1000" b="1"/>
                    </a:p>
                  </a:txBody>
                  <a:tcPr marL="91425" marR="91425" marT="91425" marB="91425"/>
                </a:tc>
                <a:tc>
                  <a:txBody>
                    <a:bodyPr/>
                    <a:lstStyle/>
                    <a:p>
                      <a:pPr marL="457200" lvl="0" indent="-292100" algn="l" rtl="0">
                        <a:lnSpc>
                          <a:spcPct val="100000"/>
                        </a:lnSpc>
                        <a:spcBef>
                          <a:spcPts val="0"/>
                        </a:spcBef>
                        <a:spcAft>
                          <a:spcPts val="0"/>
                        </a:spcAft>
                        <a:buClr>
                          <a:srgbClr val="0E101A"/>
                        </a:buClr>
                        <a:buSzPts val="1000"/>
                        <a:buChar char="➢"/>
                      </a:pPr>
                      <a:r>
                        <a:rPr lang="en" sz="1000" b="1">
                          <a:solidFill>
                            <a:srgbClr val="0E101A"/>
                          </a:solidFill>
                        </a:rPr>
                        <a:t>Learned edge detection </a:t>
                      </a:r>
                      <a:endParaRPr sz="1000" b="1"/>
                    </a:p>
                  </a:txBody>
                  <a:tcPr marL="91425" marR="91425" marT="91425" marB="91425"/>
                </a:tc>
                <a:extLst>
                  <a:ext uri="{0D108BD9-81ED-4DB2-BD59-A6C34878D82A}">
                    <a16:rowId xmlns:a16="http://schemas.microsoft.com/office/drawing/2014/main" val="10003"/>
                  </a:ext>
                </a:extLst>
              </a:tr>
            </a:tbl>
          </a:graphicData>
        </a:graphic>
      </p:graphicFrame>
      <p:sp>
        <p:nvSpPr>
          <p:cNvPr id="166" name="Google Shape;166;p28"/>
          <p:cNvSpPr txBox="1"/>
          <p:nvPr/>
        </p:nvSpPr>
        <p:spPr>
          <a:xfrm>
            <a:off x="227475" y="185900"/>
            <a:ext cx="7593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dk1"/>
                </a:solidFill>
              </a:rPr>
              <a:t>Literature Review</a:t>
            </a:r>
            <a:endParaRPr sz="2400" b="1">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9"/>
          <p:cNvSpPr txBox="1">
            <a:spLocks noGrp="1"/>
          </p:cNvSpPr>
          <p:nvPr>
            <p:ph type="title"/>
          </p:nvPr>
        </p:nvSpPr>
        <p:spPr>
          <a:xfrm>
            <a:off x="381050" y="2285400"/>
            <a:ext cx="7999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Proposed Model for Road Quality Measurement</a:t>
            </a:r>
            <a:endParaRPr sz="2400" b="1"/>
          </a:p>
        </p:txBody>
      </p:sp>
      <p:sp>
        <p:nvSpPr>
          <p:cNvPr id="172" name="Google Shape;172;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17</a:t>
            </a:fld>
            <a:endParaRPr>
              <a:solidFill>
                <a:schemeClr val="dk2"/>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0"/>
          <p:cNvSpPr txBox="1">
            <a:spLocks noGrp="1"/>
          </p:cNvSpPr>
          <p:nvPr>
            <p:ph type="title"/>
          </p:nvPr>
        </p:nvSpPr>
        <p:spPr>
          <a:xfrm>
            <a:off x="311700" y="2219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Workflow of the Model</a:t>
            </a:r>
            <a:endParaRPr sz="2400" b="1"/>
          </a:p>
        </p:txBody>
      </p:sp>
      <p:sp>
        <p:nvSpPr>
          <p:cNvPr id="178" name="Google Shape;178;p30"/>
          <p:cNvSpPr txBox="1">
            <a:spLocks noGrp="1"/>
          </p:cNvSpPr>
          <p:nvPr>
            <p:ph type="sldNum" idx="12"/>
          </p:nvPr>
        </p:nvSpPr>
        <p:spPr>
          <a:xfrm>
            <a:off x="8424245" y="4771642"/>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sp>
        <p:nvSpPr>
          <p:cNvPr id="179" name="Google Shape;179;p30"/>
          <p:cNvSpPr/>
          <p:nvPr/>
        </p:nvSpPr>
        <p:spPr>
          <a:xfrm>
            <a:off x="645625" y="1343475"/>
            <a:ext cx="2020200" cy="572700"/>
          </a:xfrm>
          <a:prstGeom prst="roundRect">
            <a:avLst>
              <a:gd name="adj" fmla="val 16667"/>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9E9E9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600"/>
              <a:t>Data Acquisition</a:t>
            </a:r>
            <a:endParaRPr sz="1600"/>
          </a:p>
        </p:txBody>
      </p:sp>
      <p:sp>
        <p:nvSpPr>
          <p:cNvPr id="180" name="Google Shape;180;p30"/>
          <p:cNvSpPr/>
          <p:nvPr/>
        </p:nvSpPr>
        <p:spPr>
          <a:xfrm>
            <a:off x="3475125" y="1313775"/>
            <a:ext cx="2020200" cy="632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t>Dataset Creation</a:t>
            </a:r>
            <a:endParaRPr sz="1600"/>
          </a:p>
        </p:txBody>
      </p:sp>
      <p:sp>
        <p:nvSpPr>
          <p:cNvPr id="181" name="Google Shape;181;p30"/>
          <p:cNvSpPr/>
          <p:nvPr/>
        </p:nvSpPr>
        <p:spPr>
          <a:xfrm>
            <a:off x="6478175" y="1313775"/>
            <a:ext cx="2020200" cy="632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t>Road Extraction</a:t>
            </a:r>
            <a:endParaRPr sz="1600"/>
          </a:p>
        </p:txBody>
      </p:sp>
      <p:sp>
        <p:nvSpPr>
          <p:cNvPr id="182" name="Google Shape;182;p30"/>
          <p:cNvSpPr/>
          <p:nvPr/>
        </p:nvSpPr>
        <p:spPr>
          <a:xfrm>
            <a:off x="6478163" y="2289425"/>
            <a:ext cx="2020200" cy="632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t>Train-test Split</a:t>
            </a:r>
            <a:endParaRPr sz="1600"/>
          </a:p>
        </p:txBody>
      </p:sp>
      <p:sp>
        <p:nvSpPr>
          <p:cNvPr id="183" name="Google Shape;183;p30"/>
          <p:cNvSpPr/>
          <p:nvPr/>
        </p:nvSpPr>
        <p:spPr>
          <a:xfrm>
            <a:off x="6478163" y="3265088"/>
            <a:ext cx="2020200" cy="632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t>Feature Extraction</a:t>
            </a:r>
            <a:endParaRPr sz="1600"/>
          </a:p>
        </p:txBody>
      </p:sp>
      <p:sp>
        <p:nvSpPr>
          <p:cNvPr id="184" name="Google Shape;184;p30"/>
          <p:cNvSpPr/>
          <p:nvPr/>
        </p:nvSpPr>
        <p:spPr>
          <a:xfrm>
            <a:off x="6478163" y="4213925"/>
            <a:ext cx="2020200" cy="632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t>Classification</a:t>
            </a:r>
            <a:endParaRPr sz="1600"/>
          </a:p>
        </p:txBody>
      </p:sp>
      <p:sp>
        <p:nvSpPr>
          <p:cNvPr id="185" name="Google Shape;185;p30"/>
          <p:cNvSpPr/>
          <p:nvPr/>
        </p:nvSpPr>
        <p:spPr>
          <a:xfrm>
            <a:off x="3475113" y="4213925"/>
            <a:ext cx="2020200" cy="632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t>Predict Road Quality Classes </a:t>
            </a:r>
            <a:endParaRPr sz="1600"/>
          </a:p>
        </p:txBody>
      </p:sp>
      <p:sp>
        <p:nvSpPr>
          <p:cNvPr id="186" name="Google Shape;186;p30"/>
          <p:cNvSpPr/>
          <p:nvPr/>
        </p:nvSpPr>
        <p:spPr>
          <a:xfrm>
            <a:off x="645613" y="4213925"/>
            <a:ext cx="2020200" cy="632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t>Web Based Prediction System</a:t>
            </a:r>
            <a:endParaRPr sz="1600"/>
          </a:p>
        </p:txBody>
      </p:sp>
      <p:cxnSp>
        <p:nvCxnSpPr>
          <p:cNvPr id="187" name="Google Shape;187;p30"/>
          <p:cNvCxnSpPr>
            <a:stCxn id="179" idx="3"/>
            <a:endCxn id="180" idx="1"/>
          </p:cNvCxnSpPr>
          <p:nvPr/>
        </p:nvCxnSpPr>
        <p:spPr>
          <a:xfrm>
            <a:off x="2665825" y="1629825"/>
            <a:ext cx="809400" cy="0"/>
          </a:xfrm>
          <a:prstGeom prst="straightConnector1">
            <a:avLst/>
          </a:prstGeom>
          <a:noFill/>
          <a:ln w="9525" cap="flat" cmpd="sng">
            <a:solidFill>
              <a:schemeClr val="dk2"/>
            </a:solidFill>
            <a:prstDash val="solid"/>
            <a:round/>
            <a:headEnd type="none" w="med" len="med"/>
            <a:tailEnd type="triangle" w="med" len="med"/>
          </a:ln>
        </p:spPr>
      </p:cxnSp>
      <p:cxnSp>
        <p:nvCxnSpPr>
          <p:cNvPr id="188" name="Google Shape;188;p30"/>
          <p:cNvCxnSpPr>
            <a:stCxn id="180" idx="3"/>
            <a:endCxn id="181" idx="1"/>
          </p:cNvCxnSpPr>
          <p:nvPr/>
        </p:nvCxnSpPr>
        <p:spPr>
          <a:xfrm>
            <a:off x="5495325" y="1629825"/>
            <a:ext cx="982800" cy="0"/>
          </a:xfrm>
          <a:prstGeom prst="straightConnector1">
            <a:avLst/>
          </a:prstGeom>
          <a:noFill/>
          <a:ln w="9525" cap="flat" cmpd="sng">
            <a:solidFill>
              <a:schemeClr val="dk2"/>
            </a:solidFill>
            <a:prstDash val="solid"/>
            <a:round/>
            <a:headEnd type="none" w="med" len="med"/>
            <a:tailEnd type="triangle" w="med" len="med"/>
          </a:ln>
        </p:spPr>
      </p:cxnSp>
      <p:cxnSp>
        <p:nvCxnSpPr>
          <p:cNvPr id="189" name="Google Shape;189;p30"/>
          <p:cNvCxnSpPr>
            <a:stCxn id="181" idx="2"/>
            <a:endCxn id="182" idx="0"/>
          </p:cNvCxnSpPr>
          <p:nvPr/>
        </p:nvCxnSpPr>
        <p:spPr>
          <a:xfrm>
            <a:off x="7488275" y="1945875"/>
            <a:ext cx="0" cy="343500"/>
          </a:xfrm>
          <a:prstGeom prst="straightConnector1">
            <a:avLst/>
          </a:prstGeom>
          <a:noFill/>
          <a:ln w="9525" cap="flat" cmpd="sng">
            <a:solidFill>
              <a:schemeClr val="dk2"/>
            </a:solidFill>
            <a:prstDash val="solid"/>
            <a:round/>
            <a:headEnd type="none" w="med" len="med"/>
            <a:tailEnd type="triangle" w="med" len="med"/>
          </a:ln>
        </p:spPr>
      </p:cxnSp>
      <p:cxnSp>
        <p:nvCxnSpPr>
          <p:cNvPr id="190" name="Google Shape;190;p30"/>
          <p:cNvCxnSpPr>
            <a:stCxn id="182" idx="2"/>
            <a:endCxn id="183" idx="0"/>
          </p:cNvCxnSpPr>
          <p:nvPr/>
        </p:nvCxnSpPr>
        <p:spPr>
          <a:xfrm>
            <a:off x="7488263" y="2921525"/>
            <a:ext cx="0" cy="343500"/>
          </a:xfrm>
          <a:prstGeom prst="straightConnector1">
            <a:avLst/>
          </a:prstGeom>
          <a:noFill/>
          <a:ln w="9525" cap="flat" cmpd="sng">
            <a:solidFill>
              <a:schemeClr val="dk2"/>
            </a:solidFill>
            <a:prstDash val="solid"/>
            <a:round/>
            <a:headEnd type="none" w="med" len="med"/>
            <a:tailEnd type="triangle" w="med" len="med"/>
          </a:ln>
        </p:spPr>
      </p:cxnSp>
      <p:cxnSp>
        <p:nvCxnSpPr>
          <p:cNvPr id="191" name="Google Shape;191;p30"/>
          <p:cNvCxnSpPr>
            <a:stCxn id="183" idx="2"/>
            <a:endCxn id="184" idx="0"/>
          </p:cNvCxnSpPr>
          <p:nvPr/>
        </p:nvCxnSpPr>
        <p:spPr>
          <a:xfrm>
            <a:off x="7488263" y="3897188"/>
            <a:ext cx="0" cy="316800"/>
          </a:xfrm>
          <a:prstGeom prst="straightConnector1">
            <a:avLst/>
          </a:prstGeom>
          <a:noFill/>
          <a:ln w="9525" cap="flat" cmpd="sng">
            <a:solidFill>
              <a:schemeClr val="dk2"/>
            </a:solidFill>
            <a:prstDash val="solid"/>
            <a:round/>
            <a:headEnd type="none" w="med" len="med"/>
            <a:tailEnd type="triangle" w="med" len="med"/>
          </a:ln>
        </p:spPr>
      </p:cxnSp>
      <p:cxnSp>
        <p:nvCxnSpPr>
          <p:cNvPr id="192" name="Google Shape;192;p30"/>
          <p:cNvCxnSpPr>
            <a:stCxn id="184" idx="1"/>
            <a:endCxn id="185" idx="3"/>
          </p:cNvCxnSpPr>
          <p:nvPr/>
        </p:nvCxnSpPr>
        <p:spPr>
          <a:xfrm rot="10800000">
            <a:off x="5495363" y="4529975"/>
            <a:ext cx="982800" cy="0"/>
          </a:xfrm>
          <a:prstGeom prst="straightConnector1">
            <a:avLst/>
          </a:prstGeom>
          <a:noFill/>
          <a:ln w="9525" cap="flat" cmpd="sng">
            <a:solidFill>
              <a:schemeClr val="dk2"/>
            </a:solidFill>
            <a:prstDash val="solid"/>
            <a:round/>
            <a:headEnd type="none" w="med" len="med"/>
            <a:tailEnd type="triangle" w="med" len="med"/>
          </a:ln>
        </p:spPr>
      </p:cxnSp>
      <p:cxnSp>
        <p:nvCxnSpPr>
          <p:cNvPr id="193" name="Google Shape;193;p30"/>
          <p:cNvCxnSpPr>
            <a:stCxn id="185" idx="1"/>
            <a:endCxn id="186" idx="3"/>
          </p:cNvCxnSpPr>
          <p:nvPr/>
        </p:nvCxnSpPr>
        <p:spPr>
          <a:xfrm rot="10800000">
            <a:off x="2665713" y="4529975"/>
            <a:ext cx="809400" cy="0"/>
          </a:xfrm>
          <a:prstGeom prst="straightConnector1">
            <a:avLst/>
          </a:prstGeom>
          <a:noFill/>
          <a:ln w="9525" cap="flat" cmpd="sng">
            <a:solidFill>
              <a:schemeClr val="dk2"/>
            </a:solidFill>
            <a:prstDash val="solid"/>
            <a:round/>
            <a:headEnd type="none" w="med" len="med"/>
            <a:tailEnd type="triangle" w="med" len="med"/>
          </a:ln>
        </p:spPr>
      </p:cxnSp>
      <p:sp>
        <p:nvSpPr>
          <p:cNvPr id="194" name="Google Shape;194;p30"/>
          <p:cNvSpPr txBox="1"/>
          <p:nvPr/>
        </p:nvSpPr>
        <p:spPr>
          <a:xfrm>
            <a:off x="311700" y="794625"/>
            <a:ext cx="8163000" cy="4155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SzPts val="1500"/>
              <a:buChar char="●"/>
            </a:pPr>
            <a:r>
              <a:rPr lang="en" sz="1500"/>
              <a:t>Complete workflow divided into </a:t>
            </a:r>
            <a:r>
              <a:rPr lang="en" sz="1500" b="1"/>
              <a:t>eight steps</a:t>
            </a:r>
            <a:endParaRPr sz="1500" b="1"/>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1"/>
          <p:cNvSpPr txBox="1">
            <a:spLocks noGrp="1"/>
          </p:cNvSpPr>
          <p:nvPr>
            <p:ph type="title"/>
          </p:nvPr>
        </p:nvSpPr>
        <p:spPr>
          <a:xfrm>
            <a:off x="534775" y="2285400"/>
            <a:ext cx="2972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Data Acquisition</a:t>
            </a:r>
            <a:endParaRPr sz="2400" b="1"/>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200" name="Google Shape;200;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pic>
        <p:nvPicPr>
          <p:cNvPr id="201" name="Google Shape;201;p31"/>
          <p:cNvPicPr preferRelativeResize="0"/>
          <p:nvPr/>
        </p:nvPicPr>
        <p:blipFill>
          <a:blip r:embed="rId3">
            <a:alphaModFix/>
          </a:blip>
          <a:stretch>
            <a:fillRect/>
          </a:stretch>
        </p:blipFill>
        <p:spPr>
          <a:xfrm>
            <a:off x="4684950" y="502675"/>
            <a:ext cx="3401925" cy="4138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81000" y="3458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Outline</a:t>
            </a:r>
            <a:endParaRPr sz="2400" b="1"/>
          </a:p>
        </p:txBody>
      </p:sp>
      <p:sp>
        <p:nvSpPr>
          <p:cNvPr id="66" name="Google Shape;66;p14"/>
          <p:cNvSpPr txBox="1">
            <a:spLocks noGrp="1"/>
          </p:cNvSpPr>
          <p:nvPr>
            <p:ph type="body" idx="1"/>
          </p:nvPr>
        </p:nvSpPr>
        <p:spPr>
          <a:xfrm>
            <a:off x="450300" y="1017725"/>
            <a:ext cx="7928100" cy="3915000"/>
          </a:xfrm>
          <a:prstGeom prst="rect">
            <a:avLst/>
          </a:prstGeom>
        </p:spPr>
        <p:txBody>
          <a:bodyPr spcFirstLastPara="1" wrap="square" lIns="91425" tIns="91425" rIns="91425" bIns="91425" anchor="t" anchorCtr="0">
            <a:noAutofit/>
          </a:bodyPr>
          <a:lstStyle/>
          <a:p>
            <a:pPr marL="457200" lvl="0" indent="-323850" algn="just" rtl="0">
              <a:lnSpc>
                <a:spcPct val="115000"/>
              </a:lnSpc>
              <a:spcBef>
                <a:spcPts val="0"/>
              </a:spcBef>
              <a:spcAft>
                <a:spcPts val="0"/>
              </a:spcAft>
              <a:buClr>
                <a:srgbClr val="000000"/>
              </a:buClr>
              <a:buSzPts val="1500"/>
              <a:buChar char="●"/>
            </a:pPr>
            <a:r>
              <a:rPr lang="en" sz="1500">
                <a:solidFill>
                  <a:srgbClr val="000000"/>
                </a:solidFill>
              </a:rPr>
              <a:t>Introduction</a:t>
            </a:r>
            <a:endParaRPr sz="1500">
              <a:solidFill>
                <a:srgbClr val="000000"/>
              </a:solidFill>
            </a:endParaRPr>
          </a:p>
          <a:p>
            <a:pPr marL="457200" lvl="0" indent="-323850" algn="just" rtl="0">
              <a:spcBef>
                <a:spcPts val="0"/>
              </a:spcBef>
              <a:spcAft>
                <a:spcPts val="0"/>
              </a:spcAft>
              <a:buClr>
                <a:schemeClr val="dk1"/>
              </a:buClr>
              <a:buSzPts val="1500"/>
              <a:buChar char="●"/>
            </a:pPr>
            <a:r>
              <a:rPr lang="en" sz="1500">
                <a:solidFill>
                  <a:schemeClr val="dk1"/>
                </a:solidFill>
              </a:rPr>
              <a:t>Motivation</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Objectives</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Backgrounds and Statistics</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 sz="1500">
                <a:solidFill>
                  <a:schemeClr val="dk1"/>
                </a:solidFill>
              </a:rPr>
              <a:t>Literature review</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 sz="1500">
                <a:solidFill>
                  <a:schemeClr val="dk1"/>
                </a:solidFill>
              </a:rPr>
              <a:t>Proposed Methodology For Road Quality Measurements</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Approach_1: Convolutional Neural Network.</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Approach_2: Transfer Learning Approach.</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Experimental Results</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Evaluation</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Web Based prediction System.</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Limitations</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Conclusion and Future work</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References</a:t>
            </a:r>
            <a:endParaRPr sz="1500">
              <a:solidFill>
                <a:schemeClr val="dk1"/>
              </a:solidFill>
            </a:endParaRPr>
          </a:p>
          <a:p>
            <a:pPr marL="457200" lvl="0" indent="0" algn="l" rtl="0">
              <a:lnSpc>
                <a:spcPct val="115000"/>
              </a:lnSpc>
              <a:spcBef>
                <a:spcPts val="1600"/>
              </a:spcBef>
              <a:spcAft>
                <a:spcPts val="0"/>
              </a:spcAft>
              <a:buNone/>
            </a:pPr>
            <a:endParaRPr>
              <a:solidFill>
                <a:schemeClr val="dk1"/>
              </a:solidFill>
            </a:endParaRPr>
          </a:p>
          <a:p>
            <a:pPr marL="457200" lvl="0" indent="0" algn="l" rtl="0">
              <a:spcBef>
                <a:spcPts val="1600"/>
              </a:spcBef>
              <a:spcAft>
                <a:spcPts val="0"/>
              </a:spcAft>
              <a:buNone/>
            </a:pPr>
            <a:endParaRPr>
              <a:solidFill>
                <a:schemeClr val="dk1"/>
              </a:solidFill>
            </a:endParaRPr>
          </a:p>
          <a:p>
            <a:pPr marL="0" lvl="0" indent="0" algn="l" rtl="0">
              <a:lnSpc>
                <a:spcPct val="100000"/>
              </a:lnSpc>
              <a:spcBef>
                <a:spcPts val="1600"/>
              </a:spcBef>
              <a:spcAft>
                <a:spcPts val="0"/>
              </a:spcAft>
              <a:buNone/>
            </a:pPr>
            <a:endParaRPr>
              <a:solidFill>
                <a:schemeClr val="dk1"/>
              </a:solidFill>
            </a:endParaRPr>
          </a:p>
          <a:p>
            <a:pPr marL="0" lvl="0" indent="0" algn="l" rtl="0">
              <a:lnSpc>
                <a:spcPct val="100000"/>
              </a:lnSpc>
              <a:spcBef>
                <a:spcPts val="0"/>
              </a:spcBef>
              <a:spcAft>
                <a:spcPts val="0"/>
              </a:spcAft>
              <a:buNone/>
            </a:pPr>
            <a:endParaRPr>
              <a:solidFill>
                <a:schemeClr val="dk1"/>
              </a:solidFill>
            </a:endParaRPr>
          </a:p>
          <a:p>
            <a:pPr marL="0" lvl="0" indent="0" algn="l" rtl="0">
              <a:lnSpc>
                <a:spcPct val="100000"/>
              </a:lnSpc>
              <a:spcBef>
                <a:spcPts val="0"/>
              </a:spcBef>
              <a:spcAft>
                <a:spcPts val="0"/>
              </a:spcAft>
              <a:buNone/>
            </a:pPr>
            <a:endParaRPr>
              <a:solidFill>
                <a:schemeClr val="dk1"/>
              </a:solidFill>
            </a:endParaRPr>
          </a:p>
          <a:p>
            <a:pPr marL="0" lvl="0" indent="0" algn="l" rtl="0">
              <a:lnSpc>
                <a:spcPct val="100000"/>
              </a:lnSpc>
              <a:spcBef>
                <a:spcPts val="0"/>
              </a:spcBef>
              <a:spcAft>
                <a:spcPts val="0"/>
              </a:spcAft>
              <a:buNone/>
            </a:pP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a:solidFill>
                <a:schemeClr val="dk1"/>
              </a:solidFill>
            </a:endParaRPr>
          </a:p>
        </p:txBody>
      </p:sp>
      <p:sp>
        <p:nvSpPr>
          <p:cNvPr id="67" name="Google Shape;6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2</a:t>
            </a:fld>
            <a:endParaRPr>
              <a:solidFill>
                <a:schemeClr val="dk2"/>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2"/>
          <p:cNvSpPr txBox="1">
            <a:spLocks noGrp="1"/>
          </p:cNvSpPr>
          <p:nvPr>
            <p:ph type="title"/>
          </p:nvPr>
        </p:nvSpPr>
        <p:spPr>
          <a:xfrm>
            <a:off x="380400" y="4090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IRI Dataset</a:t>
            </a:r>
            <a:endParaRPr sz="2400" b="1"/>
          </a:p>
        </p:txBody>
      </p:sp>
      <p:pic>
        <p:nvPicPr>
          <p:cNvPr id="207" name="Google Shape;207;p32"/>
          <p:cNvPicPr preferRelativeResize="0"/>
          <p:nvPr/>
        </p:nvPicPr>
        <p:blipFill rotWithShape="1">
          <a:blip r:embed="rId3">
            <a:alphaModFix/>
          </a:blip>
          <a:srcRect/>
          <a:stretch/>
        </p:blipFill>
        <p:spPr>
          <a:xfrm>
            <a:off x="261498" y="1862738"/>
            <a:ext cx="4505651" cy="2313099"/>
          </a:xfrm>
          <a:prstGeom prst="rect">
            <a:avLst/>
          </a:prstGeom>
          <a:noFill/>
          <a:ln>
            <a:noFill/>
          </a:ln>
        </p:spPr>
      </p:pic>
      <p:sp>
        <p:nvSpPr>
          <p:cNvPr id="208" name="Google Shape;208;p32"/>
          <p:cNvSpPr txBox="1"/>
          <p:nvPr/>
        </p:nvSpPr>
        <p:spPr>
          <a:xfrm>
            <a:off x="2039400" y="4484125"/>
            <a:ext cx="5202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Fig: IRI data collected from RHD                   </a:t>
            </a:r>
            <a:endParaRPr/>
          </a:p>
        </p:txBody>
      </p:sp>
      <p:pic>
        <p:nvPicPr>
          <p:cNvPr id="209" name="Google Shape;209;p32"/>
          <p:cNvPicPr preferRelativeResize="0"/>
          <p:nvPr/>
        </p:nvPicPr>
        <p:blipFill>
          <a:blip r:embed="rId4">
            <a:alphaModFix/>
          </a:blip>
          <a:stretch>
            <a:fillRect/>
          </a:stretch>
        </p:blipFill>
        <p:spPr>
          <a:xfrm>
            <a:off x="4969750" y="1834850"/>
            <a:ext cx="3761825" cy="2368874"/>
          </a:xfrm>
          <a:prstGeom prst="rect">
            <a:avLst/>
          </a:prstGeom>
          <a:noFill/>
          <a:ln>
            <a:noFill/>
          </a:ln>
        </p:spPr>
      </p:pic>
      <p:sp>
        <p:nvSpPr>
          <p:cNvPr id="210" name="Google Shape;210;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20</a:t>
            </a:fld>
            <a:endParaRPr>
              <a:solidFill>
                <a:schemeClr val="dk2"/>
              </a:solidFill>
              <a:latin typeface="Arial"/>
              <a:ea typeface="Arial"/>
              <a:cs typeface="Arial"/>
              <a:sym typeface="Arial"/>
            </a:endParaRPr>
          </a:p>
        </p:txBody>
      </p:sp>
      <p:sp>
        <p:nvSpPr>
          <p:cNvPr id="211" name="Google Shape;211;p32"/>
          <p:cNvSpPr txBox="1"/>
          <p:nvPr/>
        </p:nvSpPr>
        <p:spPr>
          <a:xfrm>
            <a:off x="380400" y="981750"/>
            <a:ext cx="8016300" cy="5727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500"/>
              <a:t>We collected road quality measurement (IRI) for the year 2017-2018 from Roads and Highways Department of Bangladesh.</a:t>
            </a:r>
            <a:r>
              <a:rPr lang="en" sz="1500">
                <a:solidFill>
                  <a:srgbClr val="0E101A"/>
                </a:solidFill>
              </a:rPr>
              <a:t>Road quality is measured every 100-meter interval of road.</a:t>
            </a:r>
            <a:endParaRPr sz="15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IRI Dataset</a:t>
            </a:r>
            <a:endParaRPr sz="2400" b="1"/>
          </a:p>
        </p:txBody>
      </p:sp>
      <p:sp>
        <p:nvSpPr>
          <p:cNvPr id="217" name="Google Shape;217;p33"/>
          <p:cNvSpPr txBox="1">
            <a:spLocks noGrp="1"/>
          </p:cNvSpPr>
          <p:nvPr>
            <p:ph type="body" idx="1"/>
          </p:nvPr>
        </p:nvSpPr>
        <p:spPr>
          <a:xfrm>
            <a:off x="311700" y="1152475"/>
            <a:ext cx="8520600" cy="3297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 sz="1500">
                <a:solidFill>
                  <a:srgbClr val="0E101A"/>
                </a:solidFill>
              </a:rPr>
              <a:t>The IRI dataset is consists of several columns. From that, we consider only four following columns.</a:t>
            </a:r>
            <a:endParaRPr sz="1500">
              <a:solidFill>
                <a:srgbClr val="0E101A"/>
              </a:solidFill>
            </a:endParaRPr>
          </a:p>
          <a:p>
            <a:pPr marL="457200" lvl="0" indent="-323850" algn="l" rtl="0">
              <a:spcBef>
                <a:spcPts val="1000"/>
              </a:spcBef>
              <a:spcAft>
                <a:spcPts val="0"/>
              </a:spcAft>
              <a:buClr>
                <a:srgbClr val="0E101A"/>
              </a:buClr>
              <a:buSzPts val="1500"/>
              <a:buChar char="●"/>
            </a:pPr>
            <a:r>
              <a:rPr lang="en" sz="1500" b="1">
                <a:solidFill>
                  <a:srgbClr val="0E101A"/>
                </a:solidFill>
              </a:rPr>
              <a:t>Road’s name</a:t>
            </a:r>
            <a:endParaRPr sz="1500" b="1">
              <a:solidFill>
                <a:srgbClr val="0E101A"/>
              </a:solidFill>
            </a:endParaRPr>
          </a:p>
          <a:p>
            <a:pPr marL="457200" lvl="0" indent="-323850" algn="l" rtl="0">
              <a:spcBef>
                <a:spcPts val="1000"/>
              </a:spcBef>
              <a:spcAft>
                <a:spcPts val="0"/>
              </a:spcAft>
              <a:buClr>
                <a:srgbClr val="0E101A"/>
              </a:buClr>
              <a:buSzPts val="1500"/>
              <a:buChar char="●"/>
            </a:pPr>
            <a:r>
              <a:rPr lang="en" sz="1500" b="1">
                <a:solidFill>
                  <a:srgbClr val="0E101A"/>
                </a:solidFill>
              </a:rPr>
              <a:t>Road’s Start Chainage (latitude, longitude)</a:t>
            </a:r>
            <a:endParaRPr sz="1500" b="1">
              <a:solidFill>
                <a:srgbClr val="0E101A"/>
              </a:solidFill>
            </a:endParaRPr>
          </a:p>
          <a:p>
            <a:pPr marL="457200" lvl="0" indent="-323850" algn="l" rtl="0">
              <a:spcBef>
                <a:spcPts val="1000"/>
              </a:spcBef>
              <a:spcAft>
                <a:spcPts val="0"/>
              </a:spcAft>
              <a:buClr>
                <a:srgbClr val="0E101A"/>
              </a:buClr>
              <a:buSzPts val="1500"/>
              <a:buChar char="●"/>
            </a:pPr>
            <a:r>
              <a:rPr lang="en" sz="1500" b="1">
                <a:solidFill>
                  <a:srgbClr val="0E101A"/>
                </a:solidFill>
              </a:rPr>
              <a:t>Road’s End Chainage (latitude, longitude)</a:t>
            </a:r>
            <a:endParaRPr sz="1500" b="1">
              <a:solidFill>
                <a:srgbClr val="0E101A"/>
              </a:solidFill>
            </a:endParaRPr>
          </a:p>
          <a:p>
            <a:pPr marL="457200" lvl="0" indent="-323850" algn="l" rtl="0">
              <a:spcBef>
                <a:spcPts val="1000"/>
              </a:spcBef>
              <a:spcAft>
                <a:spcPts val="0"/>
              </a:spcAft>
              <a:buClr>
                <a:srgbClr val="0E101A"/>
              </a:buClr>
              <a:buSzPts val="1500"/>
              <a:buChar char="●"/>
            </a:pPr>
            <a:r>
              <a:rPr lang="en" sz="1500" b="1">
                <a:solidFill>
                  <a:srgbClr val="0E101A"/>
                </a:solidFill>
              </a:rPr>
              <a:t>Road’s Class.</a:t>
            </a:r>
            <a:endParaRPr sz="1500" b="1">
              <a:solidFill>
                <a:srgbClr val="0E101A"/>
              </a:solidFill>
            </a:endParaRPr>
          </a:p>
          <a:p>
            <a:pPr marL="457200" lvl="0" indent="0" algn="ctr" rtl="0">
              <a:spcBef>
                <a:spcPts val="1000"/>
              </a:spcBef>
              <a:spcAft>
                <a:spcPts val="0"/>
              </a:spcAft>
              <a:buNone/>
            </a:pPr>
            <a:endParaRPr sz="1500">
              <a:solidFill>
                <a:srgbClr val="000000"/>
              </a:solidFill>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r>
              <a:rPr lang="en"/>
              <a:t>                                                              </a:t>
            </a:r>
            <a:endParaRPr/>
          </a:p>
          <a:p>
            <a:pPr marL="0" lvl="0" indent="0" algn="l" rtl="0">
              <a:spcBef>
                <a:spcPts val="1600"/>
              </a:spcBef>
              <a:spcAft>
                <a:spcPts val="1600"/>
              </a:spcAft>
              <a:buNone/>
            </a:pPr>
            <a:endParaRPr/>
          </a:p>
        </p:txBody>
      </p:sp>
      <p:sp>
        <p:nvSpPr>
          <p:cNvPr id="218" name="Google Shape;21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21</a:t>
            </a:fld>
            <a:endParaRPr>
              <a:solidFill>
                <a:schemeClr val="dk2"/>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4"/>
          <p:cNvSpPr txBox="1">
            <a:spLocks noGrp="1"/>
          </p:cNvSpPr>
          <p:nvPr>
            <p:ph type="title"/>
          </p:nvPr>
        </p:nvSpPr>
        <p:spPr>
          <a:xfrm>
            <a:off x="350850" y="4456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Google Earth Pro Application</a:t>
            </a:r>
            <a:endParaRPr sz="2400" b="1"/>
          </a:p>
          <a:p>
            <a:pPr marL="0" lvl="0" indent="0" algn="l" rtl="0">
              <a:spcBef>
                <a:spcPts val="0"/>
              </a:spcBef>
              <a:spcAft>
                <a:spcPts val="0"/>
              </a:spcAft>
              <a:buNone/>
            </a:pPr>
            <a:endParaRPr/>
          </a:p>
        </p:txBody>
      </p:sp>
      <p:sp>
        <p:nvSpPr>
          <p:cNvPr id="224" name="Google Shape;224;p34"/>
          <p:cNvSpPr txBox="1">
            <a:spLocks noGrp="1"/>
          </p:cNvSpPr>
          <p:nvPr>
            <p:ph type="body" idx="1"/>
          </p:nvPr>
        </p:nvSpPr>
        <p:spPr>
          <a:xfrm>
            <a:off x="350850" y="1018300"/>
            <a:ext cx="8442300" cy="1182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 sz="1500">
                <a:solidFill>
                  <a:srgbClr val="000000"/>
                </a:solidFill>
              </a:rPr>
              <a:t>We use </a:t>
            </a:r>
            <a:r>
              <a:rPr lang="en" sz="1500" b="1">
                <a:solidFill>
                  <a:srgbClr val="000000"/>
                </a:solidFill>
              </a:rPr>
              <a:t>google earth data</a:t>
            </a:r>
            <a:r>
              <a:rPr lang="en" sz="1500">
                <a:solidFill>
                  <a:srgbClr val="000000"/>
                </a:solidFill>
              </a:rPr>
              <a:t> (Google Earth Pro application) to collect satellite images.</a:t>
            </a:r>
            <a:endParaRPr sz="1500">
              <a:solidFill>
                <a:srgbClr val="000000"/>
              </a:solidFill>
            </a:endParaRPr>
          </a:p>
          <a:p>
            <a:pPr marL="0" lvl="0" indent="0" algn="just" rtl="0">
              <a:spcBef>
                <a:spcPts val="0"/>
              </a:spcBef>
              <a:spcAft>
                <a:spcPts val="0"/>
              </a:spcAft>
              <a:buClr>
                <a:schemeClr val="dk1"/>
              </a:buClr>
              <a:buSzPts val="1100"/>
              <a:buFont typeface="Arial"/>
              <a:buNone/>
            </a:pPr>
            <a:r>
              <a:rPr lang="en" sz="1500">
                <a:solidFill>
                  <a:srgbClr val="000000"/>
                </a:solidFill>
              </a:rPr>
              <a:t>First, we set the </a:t>
            </a:r>
            <a:r>
              <a:rPr lang="en" sz="1500" b="1">
                <a:solidFill>
                  <a:srgbClr val="000000"/>
                </a:solidFill>
              </a:rPr>
              <a:t>latitude</a:t>
            </a:r>
            <a:r>
              <a:rPr lang="en" sz="1500">
                <a:solidFill>
                  <a:srgbClr val="000000"/>
                </a:solidFill>
              </a:rPr>
              <a:t> and </a:t>
            </a:r>
            <a:r>
              <a:rPr lang="en" sz="1500" b="1">
                <a:solidFill>
                  <a:srgbClr val="000000"/>
                </a:solidFill>
              </a:rPr>
              <a:t>longitude</a:t>
            </a:r>
            <a:r>
              <a:rPr lang="en" sz="1500">
                <a:solidFill>
                  <a:srgbClr val="000000"/>
                </a:solidFill>
              </a:rPr>
              <a:t> values for each </a:t>
            </a:r>
            <a:r>
              <a:rPr lang="en" sz="1500" b="1">
                <a:solidFill>
                  <a:srgbClr val="000000"/>
                </a:solidFill>
              </a:rPr>
              <a:t>100 meter</a:t>
            </a:r>
            <a:r>
              <a:rPr lang="en" sz="1500">
                <a:solidFill>
                  <a:srgbClr val="000000"/>
                </a:solidFill>
              </a:rPr>
              <a:t> of road. After that, we extracted each 100m corresponding satellite images and label it.</a:t>
            </a:r>
            <a:endParaRPr sz="1500">
              <a:solidFill>
                <a:srgbClr val="000000"/>
              </a:solidFill>
            </a:endParaRPr>
          </a:p>
          <a:p>
            <a:pPr marL="0" lvl="0" indent="0" algn="l" rtl="0">
              <a:spcBef>
                <a:spcPts val="0"/>
              </a:spcBef>
              <a:spcAft>
                <a:spcPts val="0"/>
              </a:spcAft>
              <a:buClr>
                <a:schemeClr val="dk1"/>
              </a:buClr>
              <a:buSzPts val="1100"/>
              <a:buFont typeface="Arial"/>
              <a:buNone/>
            </a:pPr>
            <a:endParaRPr sz="1500">
              <a:solidFill>
                <a:srgbClr val="000000"/>
              </a:solidFill>
            </a:endParaRPr>
          </a:p>
          <a:p>
            <a:pPr marL="0" lvl="0" indent="0" algn="l" rtl="0">
              <a:spcBef>
                <a:spcPts val="1600"/>
              </a:spcBef>
              <a:spcAft>
                <a:spcPts val="0"/>
              </a:spcAft>
              <a:buNone/>
            </a:pPr>
            <a:endParaRPr sz="1500">
              <a:solidFill>
                <a:srgbClr val="000000"/>
              </a:solidFill>
            </a:endParaRPr>
          </a:p>
          <a:p>
            <a:pPr marL="0" lvl="0" indent="0" algn="l" rtl="0">
              <a:spcBef>
                <a:spcPts val="1600"/>
              </a:spcBef>
              <a:spcAft>
                <a:spcPts val="1600"/>
              </a:spcAft>
              <a:buNone/>
            </a:pPr>
            <a:r>
              <a:rPr lang="en" sz="1200"/>
              <a:t>	</a:t>
            </a:r>
            <a:endParaRPr sz="1200"/>
          </a:p>
        </p:txBody>
      </p:sp>
      <p:pic>
        <p:nvPicPr>
          <p:cNvPr id="225" name="Google Shape;225;p34"/>
          <p:cNvPicPr preferRelativeResize="0"/>
          <p:nvPr/>
        </p:nvPicPr>
        <p:blipFill>
          <a:blip r:embed="rId3">
            <a:alphaModFix/>
          </a:blip>
          <a:stretch>
            <a:fillRect/>
          </a:stretch>
        </p:blipFill>
        <p:spPr>
          <a:xfrm>
            <a:off x="3563325" y="2327200"/>
            <a:ext cx="2483426" cy="1414001"/>
          </a:xfrm>
          <a:prstGeom prst="rect">
            <a:avLst/>
          </a:prstGeom>
          <a:noFill/>
          <a:ln>
            <a:noFill/>
          </a:ln>
        </p:spPr>
      </p:pic>
      <p:pic>
        <p:nvPicPr>
          <p:cNvPr id="226" name="Google Shape;226;p34"/>
          <p:cNvPicPr preferRelativeResize="0"/>
          <p:nvPr/>
        </p:nvPicPr>
        <p:blipFill>
          <a:blip r:embed="rId4">
            <a:alphaModFix/>
          </a:blip>
          <a:stretch>
            <a:fillRect/>
          </a:stretch>
        </p:blipFill>
        <p:spPr>
          <a:xfrm>
            <a:off x="6484622" y="2327200"/>
            <a:ext cx="2232420" cy="1413999"/>
          </a:xfrm>
          <a:prstGeom prst="rect">
            <a:avLst/>
          </a:prstGeom>
          <a:noFill/>
          <a:ln>
            <a:noFill/>
          </a:ln>
        </p:spPr>
      </p:pic>
      <p:sp>
        <p:nvSpPr>
          <p:cNvPr id="227" name="Google Shape;227;p34"/>
          <p:cNvSpPr txBox="1"/>
          <p:nvPr/>
        </p:nvSpPr>
        <p:spPr>
          <a:xfrm>
            <a:off x="3448425" y="3991475"/>
            <a:ext cx="2937000" cy="42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a) setting  latitude and Longitude values</a:t>
            </a:r>
            <a:r>
              <a:rPr lang="en"/>
              <a:t>                             </a:t>
            </a:r>
            <a:endParaRPr/>
          </a:p>
        </p:txBody>
      </p:sp>
      <p:sp>
        <p:nvSpPr>
          <p:cNvPr id="228" name="Google Shape;228;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22</a:t>
            </a:fld>
            <a:endParaRPr>
              <a:solidFill>
                <a:schemeClr val="dk2"/>
              </a:solidFill>
              <a:latin typeface="Arial"/>
              <a:ea typeface="Arial"/>
              <a:cs typeface="Arial"/>
              <a:sym typeface="Arial"/>
            </a:endParaRPr>
          </a:p>
        </p:txBody>
      </p:sp>
      <p:sp>
        <p:nvSpPr>
          <p:cNvPr id="229" name="Google Shape;229;p34"/>
          <p:cNvSpPr txBox="1"/>
          <p:nvPr/>
        </p:nvSpPr>
        <p:spPr>
          <a:xfrm>
            <a:off x="6285000" y="3991450"/>
            <a:ext cx="2859000" cy="42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500"/>
              <a:t> </a:t>
            </a:r>
            <a:r>
              <a:rPr lang="en" sz="1200"/>
              <a:t>b)</a:t>
            </a:r>
            <a:r>
              <a:rPr lang="en" sz="1500"/>
              <a:t> </a:t>
            </a:r>
            <a:r>
              <a:rPr lang="en" sz="1200"/>
              <a:t>extract 100 meter of road image</a:t>
            </a:r>
            <a:endParaRPr sz="1200"/>
          </a:p>
        </p:txBody>
      </p:sp>
      <p:pic>
        <p:nvPicPr>
          <p:cNvPr id="230" name="Google Shape;230;p34"/>
          <p:cNvPicPr preferRelativeResize="0"/>
          <p:nvPr/>
        </p:nvPicPr>
        <p:blipFill>
          <a:blip r:embed="rId5">
            <a:alphaModFix/>
          </a:blip>
          <a:stretch>
            <a:fillRect/>
          </a:stretch>
        </p:blipFill>
        <p:spPr>
          <a:xfrm>
            <a:off x="470800" y="2327201"/>
            <a:ext cx="2654661" cy="14139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5"/>
          <p:cNvSpPr txBox="1">
            <a:spLocks noGrp="1"/>
          </p:cNvSpPr>
          <p:nvPr>
            <p:ph type="title"/>
          </p:nvPr>
        </p:nvSpPr>
        <p:spPr>
          <a:xfrm>
            <a:off x="448050" y="2285400"/>
            <a:ext cx="3333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Dataset Creation</a:t>
            </a:r>
            <a:endParaRPr sz="2400" b="1"/>
          </a:p>
          <a:p>
            <a:pPr marL="0" lvl="0" indent="0" algn="l" rtl="0">
              <a:spcBef>
                <a:spcPts val="0"/>
              </a:spcBef>
              <a:spcAft>
                <a:spcPts val="0"/>
              </a:spcAft>
              <a:buNone/>
            </a:pPr>
            <a:endParaRPr/>
          </a:p>
        </p:txBody>
      </p:sp>
      <p:sp>
        <p:nvSpPr>
          <p:cNvPr id="236" name="Google Shape;236;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23</a:t>
            </a:fld>
            <a:endParaRPr/>
          </a:p>
        </p:txBody>
      </p:sp>
      <p:pic>
        <p:nvPicPr>
          <p:cNvPr id="237" name="Google Shape;237;p35"/>
          <p:cNvPicPr preferRelativeResize="0"/>
          <p:nvPr/>
        </p:nvPicPr>
        <p:blipFill>
          <a:blip r:embed="rId3">
            <a:alphaModFix/>
          </a:blip>
          <a:stretch>
            <a:fillRect/>
          </a:stretch>
        </p:blipFill>
        <p:spPr>
          <a:xfrm>
            <a:off x="4660125" y="532950"/>
            <a:ext cx="3700600" cy="41302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6"/>
          <p:cNvSpPr txBox="1">
            <a:spLocks noGrp="1"/>
          </p:cNvSpPr>
          <p:nvPr>
            <p:ph type="title"/>
          </p:nvPr>
        </p:nvSpPr>
        <p:spPr>
          <a:xfrm>
            <a:off x="311700" y="300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Image Collection</a:t>
            </a:r>
            <a:endParaRPr sz="2400" b="1"/>
          </a:p>
        </p:txBody>
      </p:sp>
      <p:sp>
        <p:nvSpPr>
          <p:cNvPr id="243" name="Google Shape;243;p36"/>
          <p:cNvSpPr txBox="1">
            <a:spLocks noGrp="1"/>
          </p:cNvSpPr>
          <p:nvPr>
            <p:ph type="body" idx="1"/>
          </p:nvPr>
        </p:nvSpPr>
        <p:spPr>
          <a:xfrm>
            <a:off x="311700" y="1001875"/>
            <a:ext cx="8520600" cy="3532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 sz="1500">
                <a:solidFill>
                  <a:srgbClr val="0E101A"/>
                </a:solidFill>
              </a:rPr>
              <a:t>We use Four major</a:t>
            </a:r>
            <a:r>
              <a:rPr lang="en" sz="1500" b="1">
                <a:solidFill>
                  <a:srgbClr val="0E101A"/>
                </a:solidFill>
              </a:rPr>
              <a:t> National Roads of Bangladesh</a:t>
            </a:r>
            <a:r>
              <a:rPr lang="en" sz="1500">
                <a:solidFill>
                  <a:srgbClr val="0E101A"/>
                </a:solidFill>
              </a:rPr>
              <a:t> for creating dataset. We called it ‘</a:t>
            </a:r>
            <a:r>
              <a:rPr lang="en" sz="1500" b="1">
                <a:solidFill>
                  <a:srgbClr val="0E101A"/>
                </a:solidFill>
              </a:rPr>
              <a:t>standard train-test</a:t>
            </a:r>
            <a:r>
              <a:rPr lang="en" sz="1500">
                <a:solidFill>
                  <a:srgbClr val="0E101A"/>
                </a:solidFill>
              </a:rPr>
              <a:t>’ set</a:t>
            </a:r>
            <a:endParaRPr sz="1500">
              <a:solidFill>
                <a:srgbClr val="0E101A"/>
              </a:solidFill>
            </a:endParaRPr>
          </a:p>
          <a:p>
            <a:pPr marL="457200" lvl="0" indent="-323850" algn="just" rtl="0">
              <a:lnSpc>
                <a:spcPct val="150000"/>
              </a:lnSpc>
              <a:spcBef>
                <a:spcPts val="1000"/>
              </a:spcBef>
              <a:spcAft>
                <a:spcPts val="0"/>
              </a:spcAft>
              <a:buClr>
                <a:srgbClr val="000000"/>
              </a:buClr>
              <a:buSzPts val="1500"/>
              <a:buChar char="●"/>
            </a:pPr>
            <a:r>
              <a:rPr lang="en" sz="1500" b="1">
                <a:solidFill>
                  <a:srgbClr val="000000"/>
                </a:solidFill>
              </a:rPr>
              <a:t>N1(Dhaka-Chittagong-Teknaf)</a:t>
            </a:r>
            <a:r>
              <a:rPr lang="en" sz="1500">
                <a:solidFill>
                  <a:srgbClr val="000000"/>
                </a:solidFill>
              </a:rPr>
              <a:t>, </a:t>
            </a:r>
            <a:endParaRPr sz="1500">
              <a:solidFill>
                <a:srgbClr val="000000"/>
              </a:solidFill>
            </a:endParaRPr>
          </a:p>
          <a:p>
            <a:pPr marL="457200" lvl="0" indent="-323850" algn="just" rtl="0">
              <a:lnSpc>
                <a:spcPct val="150000"/>
              </a:lnSpc>
              <a:spcBef>
                <a:spcPts val="0"/>
              </a:spcBef>
              <a:spcAft>
                <a:spcPts val="0"/>
              </a:spcAft>
              <a:buClr>
                <a:srgbClr val="000000"/>
              </a:buClr>
              <a:buSzPts val="1500"/>
              <a:buChar char="●"/>
            </a:pPr>
            <a:r>
              <a:rPr lang="en" sz="1500" b="1">
                <a:solidFill>
                  <a:srgbClr val="000000"/>
                </a:solidFill>
              </a:rPr>
              <a:t>N4(Dhaka-Mymensingh), </a:t>
            </a:r>
            <a:endParaRPr sz="1500" b="1">
              <a:solidFill>
                <a:srgbClr val="000000"/>
              </a:solidFill>
            </a:endParaRPr>
          </a:p>
          <a:p>
            <a:pPr marL="457200" lvl="0" indent="-323850" algn="just" rtl="0">
              <a:lnSpc>
                <a:spcPct val="150000"/>
              </a:lnSpc>
              <a:spcBef>
                <a:spcPts val="0"/>
              </a:spcBef>
              <a:spcAft>
                <a:spcPts val="0"/>
              </a:spcAft>
              <a:buClr>
                <a:srgbClr val="000000"/>
              </a:buClr>
              <a:buSzPts val="1500"/>
              <a:buChar char="●"/>
            </a:pPr>
            <a:r>
              <a:rPr lang="en" sz="1500" b="1">
                <a:solidFill>
                  <a:srgbClr val="000000"/>
                </a:solidFill>
              </a:rPr>
              <a:t>N6(Dhaka-Rajshahi) </a:t>
            </a:r>
            <a:endParaRPr sz="1500" b="1">
              <a:solidFill>
                <a:srgbClr val="000000"/>
              </a:solidFill>
            </a:endParaRPr>
          </a:p>
          <a:p>
            <a:pPr marL="457200" lvl="0" indent="-323850" algn="just" rtl="0">
              <a:lnSpc>
                <a:spcPct val="150000"/>
              </a:lnSpc>
              <a:spcBef>
                <a:spcPts val="0"/>
              </a:spcBef>
              <a:spcAft>
                <a:spcPts val="0"/>
              </a:spcAft>
              <a:buClr>
                <a:srgbClr val="000000"/>
              </a:buClr>
              <a:buSzPts val="1500"/>
              <a:buChar char="●"/>
            </a:pPr>
            <a:r>
              <a:rPr lang="en" sz="1500" b="1">
                <a:solidFill>
                  <a:srgbClr val="000000"/>
                </a:solidFill>
              </a:rPr>
              <a:t>N7(Dhaka-khulna) </a:t>
            </a:r>
            <a:endParaRPr sz="1500" b="1">
              <a:solidFill>
                <a:srgbClr val="000000"/>
              </a:solidFill>
            </a:endParaRPr>
          </a:p>
          <a:p>
            <a:pPr marL="0" lvl="0" indent="0" algn="just" rtl="0">
              <a:spcBef>
                <a:spcPts val="1000"/>
              </a:spcBef>
              <a:spcAft>
                <a:spcPts val="0"/>
              </a:spcAft>
              <a:buClr>
                <a:schemeClr val="dk1"/>
              </a:buClr>
              <a:buSzPts val="1100"/>
              <a:buFont typeface="Arial"/>
              <a:buNone/>
            </a:pPr>
            <a:r>
              <a:rPr lang="en" sz="1500">
                <a:solidFill>
                  <a:srgbClr val="0E101A"/>
                </a:solidFill>
              </a:rPr>
              <a:t>We took </a:t>
            </a:r>
            <a:r>
              <a:rPr lang="en" sz="1500" b="1">
                <a:solidFill>
                  <a:srgbClr val="0E101A"/>
                </a:solidFill>
              </a:rPr>
              <a:t>one additional 50 kilometers</a:t>
            </a:r>
            <a:r>
              <a:rPr lang="en" sz="1500">
                <a:solidFill>
                  <a:srgbClr val="0E101A"/>
                </a:solidFill>
              </a:rPr>
              <a:t> </a:t>
            </a:r>
            <a:r>
              <a:rPr lang="en" sz="1500" b="1">
                <a:solidFill>
                  <a:srgbClr val="0E101A"/>
                </a:solidFill>
              </a:rPr>
              <a:t>of National Road</a:t>
            </a:r>
            <a:r>
              <a:rPr lang="en" sz="1500">
                <a:solidFill>
                  <a:srgbClr val="0E101A"/>
                </a:solidFill>
              </a:rPr>
              <a:t> for testing purpose to </a:t>
            </a:r>
            <a:r>
              <a:rPr lang="en" sz="1500" b="1">
                <a:solidFill>
                  <a:srgbClr val="0E101A"/>
                </a:solidFill>
              </a:rPr>
              <a:t>evaluate our methods</a:t>
            </a:r>
            <a:r>
              <a:rPr lang="en" sz="1500">
                <a:solidFill>
                  <a:srgbClr val="0E101A"/>
                </a:solidFill>
              </a:rPr>
              <a:t>.. We named it </a:t>
            </a:r>
            <a:r>
              <a:rPr lang="en" sz="1500" b="1">
                <a:solidFill>
                  <a:srgbClr val="0E101A"/>
                </a:solidFill>
              </a:rPr>
              <a:t>held-out(unknown) </a:t>
            </a:r>
            <a:r>
              <a:rPr lang="en" sz="1500">
                <a:solidFill>
                  <a:srgbClr val="0E101A"/>
                </a:solidFill>
              </a:rPr>
              <a:t>test set</a:t>
            </a:r>
            <a:endParaRPr sz="1500">
              <a:solidFill>
                <a:srgbClr val="0E101A"/>
              </a:solidFill>
            </a:endParaRPr>
          </a:p>
          <a:p>
            <a:pPr marL="457200" lvl="0" indent="-323850" algn="just" rtl="0">
              <a:spcBef>
                <a:spcPts val="1000"/>
              </a:spcBef>
              <a:spcAft>
                <a:spcPts val="0"/>
              </a:spcAft>
              <a:buClr>
                <a:srgbClr val="0E101A"/>
              </a:buClr>
              <a:buSzPts val="1500"/>
              <a:buChar char="●"/>
            </a:pPr>
            <a:r>
              <a:rPr lang="en" sz="1500" b="1">
                <a:solidFill>
                  <a:srgbClr val="0E101A"/>
                </a:solidFill>
              </a:rPr>
              <a:t>N2(Dhaka - Sylhet)</a:t>
            </a:r>
            <a:endParaRPr sz="1500" b="1">
              <a:solidFill>
                <a:srgbClr val="0E101A"/>
              </a:solidFill>
            </a:endParaRPr>
          </a:p>
          <a:p>
            <a:pPr marL="0" lvl="0" indent="0" algn="just" rtl="0">
              <a:spcBef>
                <a:spcPts val="1000"/>
              </a:spcBef>
              <a:spcAft>
                <a:spcPts val="0"/>
              </a:spcAft>
              <a:buClr>
                <a:schemeClr val="dk1"/>
              </a:buClr>
              <a:buSzPts val="1100"/>
              <a:buFont typeface="Arial"/>
              <a:buNone/>
            </a:pPr>
            <a:endParaRPr sz="1500">
              <a:solidFill>
                <a:srgbClr val="FF0000"/>
              </a:solidFill>
            </a:endParaRPr>
          </a:p>
          <a:p>
            <a:pPr marL="0" lvl="0" indent="0" algn="just" rtl="0">
              <a:spcBef>
                <a:spcPts val="0"/>
              </a:spcBef>
              <a:spcAft>
                <a:spcPts val="0"/>
              </a:spcAft>
              <a:buClr>
                <a:schemeClr val="dk1"/>
              </a:buClr>
              <a:buSzPts val="1100"/>
              <a:buFont typeface="Arial"/>
              <a:buNone/>
            </a:pPr>
            <a:endParaRPr sz="1500">
              <a:solidFill>
                <a:srgbClr val="0E101A"/>
              </a:solidFill>
            </a:endParaRPr>
          </a:p>
          <a:p>
            <a:pPr marL="0" lvl="0" indent="0" algn="just" rtl="0">
              <a:spcBef>
                <a:spcPts val="0"/>
              </a:spcBef>
              <a:spcAft>
                <a:spcPts val="1600"/>
              </a:spcAft>
              <a:buNone/>
            </a:pPr>
            <a:endParaRPr sz="1500">
              <a:solidFill>
                <a:srgbClr val="000000"/>
              </a:solidFill>
            </a:endParaRPr>
          </a:p>
        </p:txBody>
      </p:sp>
      <p:sp>
        <p:nvSpPr>
          <p:cNvPr id="244" name="Google Shape;244;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24</a:t>
            </a:fld>
            <a:endParaRPr>
              <a:solidFill>
                <a:schemeClr val="dk2"/>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25</a:t>
            </a:fld>
            <a:endParaRPr/>
          </a:p>
        </p:txBody>
      </p:sp>
      <p:pic>
        <p:nvPicPr>
          <p:cNvPr id="250" name="Google Shape;250;p37"/>
          <p:cNvPicPr preferRelativeResize="0"/>
          <p:nvPr/>
        </p:nvPicPr>
        <p:blipFill>
          <a:blip r:embed="rId3">
            <a:alphaModFix/>
          </a:blip>
          <a:stretch>
            <a:fillRect/>
          </a:stretch>
        </p:blipFill>
        <p:spPr>
          <a:xfrm>
            <a:off x="467675" y="800100"/>
            <a:ext cx="4535525" cy="2671325"/>
          </a:xfrm>
          <a:prstGeom prst="rect">
            <a:avLst/>
          </a:prstGeom>
          <a:noFill/>
          <a:ln>
            <a:noFill/>
          </a:ln>
        </p:spPr>
      </p:pic>
      <p:sp>
        <p:nvSpPr>
          <p:cNvPr id="251" name="Google Shape;251;p37"/>
          <p:cNvSpPr txBox="1"/>
          <p:nvPr/>
        </p:nvSpPr>
        <p:spPr>
          <a:xfrm>
            <a:off x="427100" y="3411125"/>
            <a:ext cx="3000000" cy="1143600"/>
          </a:xfrm>
          <a:prstGeom prst="rect">
            <a:avLst/>
          </a:prstGeom>
          <a:noFill/>
          <a:ln>
            <a:noFill/>
          </a:ln>
        </p:spPr>
        <p:txBody>
          <a:bodyPr spcFirstLastPara="1" wrap="square" lIns="91425" tIns="91425" rIns="91425" bIns="91425" anchor="t" anchorCtr="0">
            <a:spAutoFit/>
          </a:bodyPr>
          <a:lstStyle/>
          <a:p>
            <a:pPr marL="457200" lvl="0" indent="-317500" algn="just" rtl="0">
              <a:lnSpc>
                <a:spcPct val="115000"/>
              </a:lnSpc>
              <a:spcBef>
                <a:spcPts val="0"/>
              </a:spcBef>
              <a:spcAft>
                <a:spcPts val="0"/>
              </a:spcAft>
              <a:buClr>
                <a:srgbClr val="0E101A"/>
              </a:buClr>
              <a:buSzPts val="1400"/>
              <a:buChar char="●"/>
            </a:pPr>
            <a:r>
              <a:rPr lang="en">
                <a:solidFill>
                  <a:srgbClr val="0E101A"/>
                </a:solidFill>
              </a:rPr>
              <a:t>Total collected </a:t>
            </a:r>
            <a:r>
              <a:rPr lang="en" b="1">
                <a:solidFill>
                  <a:srgbClr val="0E101A"/>
                </a:solidFill>
              </a:rPr>
              <a:t>4460</a:t>
            </a:r>
            <a:r>
              <a:rPr lang="en">
                <a:solidFill>
                  <a:srgbClr val="0E101A"/>
                </a:solidFill>
              </a:rPr>
              <a:t> road satellite images.</a:t>
            </a:r>
            <a:endParaRPr>
              <a:solidFill>
                <a:srgbClr val="0E101A"/>
              </a:solidFill>
            </a:endParaRPr>
          </a:p>
          <a:p>
            <a:pPr marL="457200" lvl="0" indent="-317500" algn="just" rtl="0">
              <a:lnSpc>
                <a:spcPct val="115000"/>
              </a:lnSpc>
              <a:spcBef>
                <a:spcPts val="0"/>
              </a:spcBef>
              <a:spcAft>
                <a:spcPts val="0"/>
              </a:spcAft>
              <a:buClr>
                <a:srgbClr val="0E101A"/>
              </a:buClr>
              <a:buSzPts val="1400"/>
              <a:buChar char="●"/>
            </a:pPr>
            <a:r>
              <a:rPr lang="en">
                <a:solidFill>
                  <a:srgbClr val="0E101A"/>
                </a:solidFill>
              </a:rPr>
              <a:t>The images we collected is simple </a:t>
            </a:r>
            <a:r>
              <a:rPr lang="en" b="1">
                <a:solidFill>
                  <a:srgbClr val="0E101A"/>
                </a:solidFill>
              </a:rPr>
              <a:t>RGB images</a:t>
            </a:r>
            <a:endParaRPr/>
          </a:p>
        </p:txBody>
      </p:sp>
      <p:sp>
        <p:nvSpPr>
          <p:cNvPr id="252" name="Google Shape;252;p37"/>
          <p:cNvSpPr txBox="1"/>
          <p:nvPr/>
        </p:nvSpPr>
        <p:spPr>
          <a:xfrm>
            <a:off x="4846600" y="3411125"/>
            <a:ext cx="3870300" cy="1143600"/>
          </a:xfrm>
          <a:prstGeom prst="rect">
            <a:avLst/>
          </a:prstGeom>
          <a:noFill/>
          <a:ln>
            <a:noFill/>
          </a:ln>
        </p:spPr>
        <p:txBody>
          <a:bodyPr spcFirstLastPara="1" wrap="square" lIns="91425" tIns="91425" rIns="91425" bIns="91425" anchor="t" anchorCtr="0">
            <a:spAutoFit/>
          </a:bodyPr>
          <a:lstStyle/>
          <a:p>
            <a:pPr marL="457200" lvl="0" indent="-317500" algn="just" rtl="0">
              <a:lnSpc>
                <a:spcPct val="115000"/>
              </a:lnSpc>
              <a:spcBef>
                <a:spcPts val="0"/>
              </a:spcBef>
              <a:spcAft>
                <a:spcPts val="0"/>
              </a:spcAft>
              <a:buClr>
                <a:srgbClr val="0E101A"/>
              </a:buClr>
              <a:buSzPts val="1400"/>
              <a:buChar char="●"/>
            </a:pPr>
            <a:r>
              <a:rPr lang="en">
                <a:solidFill>
                  <a:srgbClr val="0E101A"/>
                </a:solidFill>
              </a:rPr>
              <a:t>We used </a:t>
            </a:r>
            <a:r>
              <a:rPr lang="en" b="1">
                <a:solidFill>
                  <a:srgbClr val="0E101A"/>
                </a:solidFill>
              </a:rPr>
              <a:t>two different set of</a:t>
            </a:r>
            <a:r>
              <a:rPr lang="en">
                <a:solidFill>
                  <a:srgbClr val="0E101A"/>
                </a:solidFill>
              </a:rPr>
              <a:t> dataset for experiment.</a:t>
            </a:r>
            <a:endParaRPr b="1">
              <a:solidFill>
                <a:srgbClr val="0E101A"/>
              </a:solidFill>
            </a:endParaRPr>
          </a:p>
          <a:p>
            <a:pPr marL="457200" lvl="0" indent="-317500" algn="just" rtl="0">
              <a:lnSpc>
                <a:spcPct val="115000"/>
              </a:lnSpc>
              <a:spcBef>
                <a:spcPts val="0"/>
              </a:spcBef>
              <a:spcAft>
                <a:spcPts val="0"/>
              </a:spcAft>
              <a:buClr>
                <a:srgbClr val="0E101A"/>
              </a:buClr>
              <a:buSzPts val="1400"/>
              <a:buChar char="●"/>
            </a:pPr>
            <a:r>
              <a:rPr lang="en">
                <a:solidFill>
                  <a:srgbClr val="0E101A"/>
                </a:solidFill>
              </a:rPr>
              <a:t>One image can consider as </a:t>
            </a:r>
            <a:r>
              <a:rPr lang="en" b="1">
                <a:solidFill>
                  <a:srgbClr val="0E101A"/>
                </a:solidFill>
              </a:rPr>
              <a:t>64*64*3</a:t>
            </a:r>
            <a:r>
              <a:rPr lang="en">
                <a:solidFill>
                  <a:srgbClr val="0E101A"/>
                </a:solidFill>
              </a:rPr>
              <a:t> and </a:t>
            </a:r>
            <a:r>
              <a:rPr lang="en" b="1">
                <a:solidFill>
                  <a:srgbClr val="0E101A"/>
                </a:solidFill>
              </a:rPr>
              <a:t>224*224*3</a:t>
            </a:r>
            <a:r>
              <a:rPr lang="en">
                <a:solidFill>
                  <a:srgbClr val="0E101A"/>
                </a:solidFill>
              </a:rPr>
              <a:t> arra</a:t>
            </a:r>
            <a:r>
              <a:rPr lang="en" sz="1200">
                <a:solidFill>
                  <a:srgbClr val="0E101A"/>
                </a:solidFill>
              </a:rPr>
              <a:t>y.</a:t>
            </a:r>
            <a:endParaRPr/>
          </a:p>
        </p:txBody>
      </p:sp>
      <p:pic>
        <p:nvPicPr>
          <p:cNvPr id="253" name="Google Shape;253;p37"/>
          <p:cNvPicPr preferRelativeResize="0"/>
          <p:nvPr/>
        </p:nvPicPr>
        <p:blipFill>
          <a:blip r:embed="rId4">
            <a:alphaModFix/>
          </a:blip>
          <a:stretch>
            <a:fillRect/>
          </a:stretch>
        </p:blipFill>
        <p:spPr>
          <a:xfrm>
            <a:off x="5454550" y="2312738"/>
            <a:ext cx="609600" cy="609600"/>
          </a:xfrm>
          <a:prstGeom prst="rect">
            <a:avLst/>
          </a:prstGeom>
          <a:noFill/>
          <a:ln>
            <a:noFill/>
          </a:ln>
        </p:spPr>
      </p:pic>
      <p:pic>
        <p:nvPicPr>
          <p:cNvPr id="254" name="Google Shape;254;p37"/>
          <p:cNvPicPr preferRelativeResize="0"/>
          <p:nvPr/>
        </p:nvPicPr>
        <p:blipFill>
          <a:blip r:embed="rId5">
            <a:alphaModFix/>
          </a:blip>
          <a:stretch>
            <a:fillRect/>
          </a:stretch>
        </p:blipFill>
        <p:spPr>
          <a:xfrm>
            <a:off x="6820025" y="1134125"/>
            <a:ext cx="1788225" cy="1788225"/>
          </a:xfrm>
          <a:prstGeom prst="rect">
            <a:avLst/>
          </a:prstGeom>
          <a:noFill/>
          <a:ln>
            <a:noFill/>
          </a:ln>
        </p:spPr>
      </p:pic>
      <p:sp>
        <p:nvSpPr>
          <p:cNvPr id="255" name="Google Shape;255;p37"/>
          <p:cNvSpPr txBox="1"/>
          <p:nvPr/>
        </p:nvSpPr>
        <p:spPr>
          <a:xfrm>
            <a:off x="5369450" y="3017500"/>
            <a:ext cx="3146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 64*64                             224*224</a:t>
            </a:r>
            <a:endParaRPr/>
          </a:p>
        </p:txBody>
      </p:sp>
      <p:sp>
        <p:nvSpPr>
          <p:cNvPr id="256" name="Google Shape;256;p37"/>
          <p:cNvSpPr txBox="1">
            <a:spLocks noGrp="1"/>
          </p:cNvSpPr>
          <p:nvPr>
            <p:ph type="title"/>
          </p:nvPr>
        </p:nvSpPr>
        <p:spPr>
          <a:xfrm>
            <a:off x="311700" y="300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Image Collection</a:t>
            </a:r>
            <a:endParaRPr sz="2400" b="1"/>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8"/>
          <p:cNvSpPr txBox="1">
            <a:spLocks noGrp="1"/>
          </p:cNvSpPr>
          <p:nvPr>
            <p:ph type="title"/>
          </p:nvPr>
        </p:nvSpPr>
        <p:spPr>
          <a:xfrm>
            <a:off x="355425" y="376750"/>
            <a:ext cx="57672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300" b="1"/>
              <a:t>Image Processing: Road extraction</a:t>
            </a:r>
            <a:endParaRPr sz="2300" b="1">
              <a:highlight>
                <a:srgbClr val="980000"/>
              </a:highlight>
            </a:endParaRPr>
          </a:p>
          <a:p>
            <a:pPr marL="0" lvl="0" indent="0" algn="l" rtl="0">
              <a:spcBef>
                <a:spcPts val="0"/>
              </a:spcBef>
              <a:spcAft>
                <a:spcPts val="0"/>
              </a:spcAft>
              <a:buNone/>
            </a:pPr>
            <a:endParaRPr sz="2300"/>
          </a:p>
        </p:txBody>
      </p:sp>
      <p:sp>
        <p:nvSpPr>
          <p:cNvPr id="262" name="Google Shape;262;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26</a:t>
            </a:fld>
            <a:endParaRPr/>
          </a:p>
        </p:txBody>
      </p:sp>
      <p:pic>
        <p:nvPicPr>
          <p:cNvPr id="263" name="Google Shape;263;p38"/>
          <p:cNvPicPr preferRelativeResize="0"/>
          <p:nvPr/>
        </p:nvPicPr>
        <p:blipFill>
          <a:blip r:embed="rId3">
            <a:alphaModFix/>
          </a:blip>
          <a:stretch>
            <a:fillRect/>
          </a:stretch>
        </p:blipFill>
        <p:spPr>
          <a:xfrm>
            <a:off x="1323975" y="1400550"/>
            <a:ext cx="6496050" cy="31533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68" name="Google Shape;268;p39"/>
          <p:cNvPicPr preferRelativeResize="0"/>
          <p:nvPr/>
        </p:nvPicPr>
        <p:blipFill>
          <a:blip r:embed="rId3">
            <a:alphaModFix/>
          </a:blip>
          <a:stretch>
            <a:fillRect/>
          </a:stretch>
        </p:blipFill>
        <p:spPr>
          <a:xfrm>
            <a:off x="543613" y="1462500"/>
            <a:ext cx="2047525" cy="1972200"/>
          </a:xfrm>
          <a:prstGeom prst="rect">
            <a:avLst/>
          </a:prstGeom>
          <a:noFill/>
          <a:ln>
            <a:noFill/>
          </a:ln>
        </p:spPr>
      </p:pic>
      <p:pic>
        <p:nvPicPr>
          <p:cNvPr id="269" name="Google Shape;269;p39"/>
          <p:cNvPicPr preferRelativeResize="0"/>
          <p:nvPr/>
        </p:nvPicPr>
        <p:blipFill>
          <a:blip r:embed="rId4">
            <a:alphaModFix/>
          </a:blip>
          <a:stretch>
            <a:fillRect/>
          </a:stretch>
        </p:blipFill>
        <p:spPr>
          <a:xfrm>
            <a:off x="6539050" y="1400524"/>
            <a:ext cx="2047525" cy="1972200"/>
          </a:xfrm>
          <a:prstGeom prst="rect">
            <a:avLst/>
          </a:prstGeom>
          <a:noFill/>
          <a:ln>
            <a:noFill/>
          </a:ln>
        </p:spPr>
      </p:pic>
      <p:pic>
        <p:nvPicPr>
          <p:cNvPr id="270" name="Google Shape;270;p39"/>
          <p:cNvPicPr preferRelativeResize="0"/>
          <p:nvPr/>
        </p:nvPicPr>
        <p:blipFill>
          <a:blip r:embed="rId5">
            <a:alphaModFix/>
          </a:blip>
          <a:stretch>
            <a:fillRect/>
          </a:stretch>
        </p:blipFill>
        <p:spPr>
          <a:xfrm>
            <a:off x="3510675" y="1462500"/>
            <a:ext cx="2047525" cy="1972200"/>
          </a:xfrm>
          <a:prstGeom prst="rect">
            <a:avLst/>
          </a:prstGeom>
          <a:noFill/>
          <a:ln>
            <a:noFill/>
          </a:ln>
        </p:spPr>
      </p:pic>
      <p:sp>
        <p:nvSpPr>
          <p:cNvPr id="271" name="Google Shape;271;p39"/>
          <p:cNvSpPr txBox="1"/>
          <p:nvPr/>
        </p:nvSpPr>
        <p:spPr>
          <a:xfrm>
            <a:off x="447038" y="3693425"/>
            <a:ext cx="2144100" cy="400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a:solidFill>
                  <a:schemeClr val="dk1"/>
                </a:solidFill>
                <a:latin typeface="Calibri"/>
                <a:ea typeface="Calibri"/>
                <a:cs typeface="Calibri"/>
                <a:sym typeface="Calibri"/>
              </a:rPr>
              <a:t>Step1: Loading Image</a:t>
            </a:r>
            <a:endParaRPr>
              <a:solidFill>
                <a:schemeClr val="dk1"/>
              </a:solidFill>
              <a:latin typeface="Calibri"/>
              <a:ea typeface="Calibri"/>
              <a:cs typeface="Calibri"/>
              <a:sym typeface="Calibri"/>
            </a:endParaRPr>
          </a:p>
        </p:txBody>
      </p:sp>
      <p:sp>
        <p:nvSpPr>
          <p:cNvPr id="272" name="Google Shape;272;p39"/>
          <p:cNvSpPr txBox="1"/>
          <p:nvPr/>
        </p:nvSpPr>
        <p:spPr>
          <a:xfrm>
            <a:off x="3191951" y="3693425"/>
            <a:ext cx="2685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dk1"/>
                </a:solidFill>
                <a:latin typeface="Calibri"/>
                <a:ea typeface="Calibri"/>
                <a:cs typeface="Calibri"/>
                <a:sym typeface="Calibri"/>
              </a:rPr>
              <a:t>Step2: Converting into Grayscale</a:t>
            </a:r>
            <a:endParaRPr/>
          </a:p>
        </p:txBody>
      </p:sp>
      <p:sp>
        <p:nvSpPr>
          <p:cNvPr id="273" name="Google Shape;273;p39"/>
          <p:cNvSpPr txBox="1"/>
          <p:nvPr/>
        </p:nvSpPr>
        <p:spPr>
          <a:xfrm>
            <a:off x="6378600" y="3693425"/>
            <a:ext cx="2520300" cy="400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a:solidFill>
                  <a:schemeClr val="dk1"/>
                </a:solidFill>
                <a:latin typeface="Calibri"/>
                <a:ea typeface="Calibri"/>
                <a:cs typeface="Calibri"/>
                <a:sym typeface="Calibri"/>
              </a:rPr>
              <a:t>Step 3: Applying Gaussian Blur</a:t>
            </a:r>
            <a:endParaRPr/>
          </a:p>
        </p:txBody>
      </p:sp>
      <p:sp>
        <p:nvSpPr>
          <p:cNvPr id="274" name="Google Shape;274;p39"/>
          <p:cNvSpPr txBox="1"/>
          <p:nvPr/>
        </p:nvSpPr>
        <p:spPr>
          <a:xfrm>
            <a:off x="301898" y="359400"/>
            <a:ext cx="74442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dk1"/>
                </a:solidFill>
              </a:rPr>
              <a:t>Road Extraction Sample Output</a:t>
            </a:r>
            <a:endParaRPr b="1"/>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0"/>
          <p:cNvSpPr txBox="1"/>
          <p:nvPr/>
        </p:nvSpPr>
        <p:spPr>
          <a:xfrm>
            <a:off x="320300" y="3613900"/>
            <a:ext cx="2679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Calibri"/>
                <a:ea typeface="Calibri"/>
                <a:cs typeface="Calibri"/>
                <a:sym typeface="Calibri"/>
              </a:rPr>
              <a:t>Step3:  </a:t>
            </a:r>
            <a:r>
              <a:rPr lang="en"/>
              <a:t>Gaussian blurred image</a:t>
            </a:r>
            <a:endParaRPr/>
          </a:p>
        </p:txBody>
      </p:sp>
      <p:sp>
        <p:nvSpPr>
          <p:cNvPr id="280" name="Google Shape;280;p40"/>
          <p:cNvSpPr txBox="1"/>
          <p:nvPr/>
        </p:nvSpPr>
        <p:spPr>
          <a:xfrm>
            <a:off x="6301713" y="3506200"/>
            <a:ext cx="25248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dk1"/>
                </a:solidFill>
                <a:latin typeface="Calibri"/>
                <a:ea typeface="Calibri"/>
                <a:cs typeface="Calibri"/>
                <a:sym typeface="Calibri"/>
              </a:rPr>
              <a:t>Step 5:  Applying ROI and masking rest of the image</a:t>
            </a:r>
            <a:endParaRPr/>
          </a:p>
        </p:txBody>
      </p:sp>
      <p:sp>
        <p:nvSpPr>
          <p:cNvPr id="281" name="Google Shape;281;p40"/>
          <p:cNvSpPr txBox="1"/>
          <p:nvPr/>
        </p:nvSpPr>
        <p:spPr>
          <a:xfrm>
            <a:off x="3506088" y="3613900"/>
            <a:ext cx="213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Calibri"/>
                <a:ea typeface="Calibri"/>
                <a:cs typeface="Calibri"/>
                <a:sym typeface="Calibri"/>
              </a:rPr>
              <a:t>Step 4:  </a:t>
            </a:r>
            <a:r>
              <a:rPr lang="en"/>
              <a:t>Edge Detection</a:t>
            </a:r>
            <a:endParaRPr/>
          </a:p>
        </p:txBody>
      </p:sp>
      <p:pic>
        <p:nvPicPr>
          <p:cNvPr id="282" name="Google Shape;282;p40"/>
          <p:cNvPicPr preferRelativeResize="0"/>
          <p:nvPr/>
        </p:nvPicPr>
        <p:blipFill>
          <a:blip r:embed="rId3">
            <a:alphaModFix/>
          </a:blip>
          <a:stretch>
            <a:fillRect/>
          </a:stretch>
        </p:blipFill>
        <p:spPr>
          <a:xfrm>
            <a:off x="545338" y="1425975"/>
            <a:ext cx="2048256" cy="1975104"/>
          </a:xfrm>
          <a:prstGeom prst="rect">
            <a:avLst/>
          </a:prstGeom>
          <a:noFill/>
          <a:ln>
            <a:noFill/>
          </a:ln>
        </p:spPr>
      </p:pic>
      <p:pic>
        <p:nvPicPr>
          <p:cNvPr id="283" name="Google Shape;283;p40"/>
          <p:cNvPicPr preferRelativeResize="0"/>
          <p:nvPr/>
        </p:nvPicPr>
        <p:blipFill rotWithShape="1">
          <a:blip r:embed="rId4">
            <a:alphaModFix/>
          </a:blip>
          <a:srcRect r="10023" b="14317"/>
          <a:stretch/>
        </p:blipFill>
        <p:spPr>
          <a:xfrm>
            <a:off x="3542675" y="1425975"/>
            <a:ext cx="2048256" cy="1975104"/>
          </a:xfrm>
          <a:prstGeom prst="rect">
            <a:avLst/>
          </a:prstGeom>
          <a:noFill/>
          <a:ln>
            <a:noFill/>
          </a:ln>
        </p:spPr>
      </p:pic>
      <p:pic>
        <p:nvPicPr>
          <p:cNvPr id="284" name="Google Shape;284;p40"/>
          <p:cNvPicPr preferRelativeResize="0"/>
          <p:nvPr/>
        </p:nvPicPr>
        <p:blipFill>
          <a:blip r:embed="rId5">
            <a:alphaModFix/>
          </a:blip>
          <a:stretch>
            <a:fillRect/>
          </a:stretch>
        </p:blipFill>
        <p:spPr>
          <a:xfrm>
            <a:off x="6539994" y="1425975"/>
            <a:ext cx="2048256" cy="1975104"/>
          </a:xfrm>
          <a:prstGeom prst="rect">
            <a:avLst/>
          </a:prstGeom>
          <a:noFill/>
          <a:ln>
            <a:noFill/>
          </a:ln>
        </p:spPr>
      </p:pic>
      <p:sp>
        <p:nvSpPr>
          <p:cNvPr id="285" name="Google Shape;285;p40"/>
          <p:cNvSpPr txBox="1"/>
          <p:nvPr/>
        </p:nvSpPr>
        <p:spPr>
          <a:xfrm>
            <a:off x="301898" y="359400"/>
            <a:ext cx="74442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dk1"/>
                </a:solidFill>
              </a:rPr>
              <a:t>Road Extraction Sample Output</a:t>
            </a:r>
            <a:endParaRPr b="1"/>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1"/>
          <p:cNvSpPr txBox="1"/>
          <p:nvPr/>
        </p:nvSpPr>
        <p:spPr>
          <a:xfrm>
            <a:off x="545375" y="3775025"/>
            <a:ext cx="2048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Calibri"/>
                <a:ea typeface="Calibri"/>
                <a:cs typeface="Calibri"/>
                <a:sym typeface="Calibri"/>
              </a:rPr>
              <a:t>Step5: </a:t>
            </a:r>
            <a:r>
              <a:rPr lang="en"/>
              <a:t>Masked Image</a:t>
            </a:r>
            <a:endParaRPr/>
          </a:p>
        </p:txBody>
      </p:sp>
      <p:sp>
        <p:nvSpPr>
          <p:cNvPr id="291" name="Google Shape;291;p41"/>
          <p:cNvSpPr txBox="1"/>
          <p:nvPr/>
        </p:nvSpPr>
        <p:spPr>
          <a:xfrm>
            <a:off x="6225475" y="3636575"/>
            <a:ext cx="25248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dk1"/>
                </a:solidFill>
                <a:latin typeface="Calibri"/>
                <a:ea typeface="Calibri"/>
                <a:cs typeface="Calibri"/>
                <a:sym typeface="Calibri"/>
              </a:rPr>
              <a:t>Step7: Plotting Extracted line in input data</a:t>
            </a:r>
            <a:endParaRPr/>
          </a:p>
        </p:txBody>
      </p:sp>
      <p:sp>
        <p:nvSpPr>
          <p:cNvPr id="292" name="Google Shape;292;p41"/>
          <p:cNvSpPr txBox="1"/>
          <p:nvPr/>
        </p:nvSpPr>
        <p:spPr>
          <a:xfrm>
            <a:off x="3445450" y="3744275"/>
            <a:ext cx="2455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Calibri"/>
                <a:ea typeface="Calibri"/>
                <a:cs typeface="Calibri"/>
                <a:sym typeface="Calibri"/>
              </a:rPr>
              <a:t>Step6: </a:t>
            </a:r>
            <a:r>
              <a:rPr lang="en"/>
              <a:t>Applying HoughLine</a:t>
            </a:r>
            <a:endParaRPr/>
          </a:p>
        </p:txBody>
      </p:sp>
      <p:pic>
        <p:nvPicPr>
          <p:cNvPr id="293" name="Google Shape;293;p41"/>
          <p:cNvPicPr preferRelativeResize="0"/>
          <p:nvPr/>
        </p:nvPicPr>
        <p:blipFill>
          <a:blip r:embed="rId3">
            <a:alphaModFix/>
          </a:blip>
          <a:stretch>
            <a:fillRect/>
          </a:stretch>
        </p:blipFill>
        <p:spPr>
          <a:xfrm>
            <a:off x="545369" y="1475525"/>
            <a:ext cx="2048256" cy="1975104"/>
          </a:xfrm>
          <a:prstGeom prst="rect">
            <a:avLst/>
          </a:prstGeom>
          <a:noFill/>
          <a:ln>
            <a:noFill/>
          </a:ln>
        </p:spPr>
      </p:pic>
      <p:pic>
        <p:nvPicPr>
          <p:cNvPr id="294" name="Google Shape;294;p41"/>
          <p:cNvPicPr preferRelativeResize="0"/>
          <p:nvPr/>
        </p:nvPicPr>
        <p:blipFill>
          <a:blip r:embed="rId4">
            <a:alphaModFix/>
          </a:blip>
          <a:stretch>
            <a:fillRect/>
          </a:stretch>
        </p:blipFill>
        <p:spPr>
          <a:xfrm>
            <a:off x="3532212" y="1475525"/>
            <a:ext cx="2048256" cy="1975104"/>
          </a:xfrm>
          <a:prstGeom prst="rect">
            <a:avLst/>
          </a:prstGeom>
          <a:noFill/>
          <a:ln>
            <a:noFill/>
          </a:ln>
        </p:spPr>
      </p:pic>
      <p:pic>
        <p:nvPicPr>
          <p:cNvPr id="295" name="Google Shape;295;p41"/>
          <p:cNvPicPr preferRelativeResize="0"/>
          <p:nvPr/>
        </p:nvPicPr>
        <p:blipFill>
          <a:blip r:embed="rId5">
            <a:alphaModFix/>
          </a:blip>
          <a:stretch>
            <a:fillRect/>
          </a:stretch>
        </p:blipFill>
        <p:spPr>
          <a:xfrm>
            <a:off x="6519050" y="1475524"/>
            <a:ext cx="2048256" cy="1975104"/>
          </a:xfrm>
          <a:prstGeom prst="rect">
            <a:avLst/>
          </a:prstGeom>
          <a:noFill/>
          <a:ln>
            <a:noFill/>
          </a:ln>
        </p:spPr>
      </p:pic>
      <p:sp>
        <p:nvSpPr>
          <p:cNvPr id="296" name="Google Shape;296;p41"/>
          <p:cNvSpPr txBox="1"/>
          <p:nvPr/>
        </p:nvSpPr>
        <p:spPr>
          <a:xfrm>
            <a:off x="301898" y="359400"/>
            <a:ext cx="74442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dk1"/>
                </a:solidFill>
              </a:rPr>
              <a:t>Road Extraction Sample Output</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311700" y="20995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Introduction</a:t>
            </a:r>
            <a:endParaRPr sz="2400" b="1"/>
          </a:p>
        </p:txBody>
      </p:sp>
      <p:sp>
        <p:nvSpPr>
          <p:cNvPr id="73" name="Google Shape;73;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2"/>
          <p:cNvSpPr txBox="1">
            <a:spLocks noGrp="1"/>
          </p:cNvSpPr>
          <p:nvPr>
            <p:ph type="title"/>
          </p:nvPr>
        </p:nvSpPr>
        <p:spPr>
          <a:xfrm>
            <a:off x="311700" y="287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Snapshot of Dataset</a:t>
            </a:r>
            <a:endParaRPr sz="2400" b="1"/>
          </a:p>
        </p:txBody>
      </p:sp>
      <p:sp>
        <p:nvSpPr>
          <p:cNvPr id="302" name="Google Shape;302;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30</a:t>
            </a:fld>
            <a:endParaRPr/>
          </a:p>
        </p:txBody>
      </p:sp>
      <p:pic>
        <p:nvPicPr>
          <p:cNvPr id="303" name="Google Shape;303;p42"/>
          <p:cNvPicPr preferRelativeResize="0"/>
          <p:nvPr/>
        </p:nvPicPr>
        <p:blipFill>
          <a:blip r:embed="rId3">
            <a:alphaModFix/>
          </a:blip>
          <a:stretch>
            <a:fillRect/>
          </a:stretch>
        </p:blipFill>
        <p:spPr>
          <a:xfrm>
            <a:off x="488175" y="1071288"/>
            <a:ext cx="8167660" cy="370259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3"/>
          <p:cNvSpPr txBox="1">
            <a:spLocks noGrp="1"/>
          </p:cNvSpPr>
          <p:nvPr>
            <p:ph type="title"/>
          </p:nvPr>
        </p:nvSpPr>
        <p:spPr>
          <a:xfrm>
            <a:off x="460450" y="2285400"/>
            <a:ext cx="3294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Experiments</a:t>
            </a:r>
            <a:endParaRPr sz="2400" b="1"/>
          </a:p>
        </p:txBody>
      </p:sp>
      <p:sp>
        <p:nvSpPr>
          <p:cNvPr id="309" name="Google Shape;309;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4"/>
          <p:cNvSpPr txBox="1">
            <a:spLocks noGrp="1"/>
          </p:cNvSpPr>
          <p:nvPr>
            <p:ph type="title"/>
          </p:nvPr>
        </p:nvSpPr>
        <p:spPr>
          <a:xfrm>
            <a:off x="248975" y="3697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Experiments</a:t>
            </a:r>
            <a:endParaRPr sz="2400" b="1"/>
          </a:p>
        </p:txBody>
      </p:sp>
      <p:sp>
        <p:nvSpPr>
          <p:cNvPr id="315" name="Google Shape;315;p44"/>
          <p:cNvSpPr txBox="1"/>
          <p:nvPr/>
        </p:nvSpPr>
        <p:spPr>
          <a:xfrm>
            <a:off x="489125" y="1316400"/>
            <a:ext cx="7853100" cy="2510700"/>
          </a:xfrm>
          <a:prstGeom prst="rect">
            <a:avLst/>
          </a:prstGeom>
          <a:noFill/>
          <a:ln>
            <a:noFill/>
          </a:ln>
        </p:spPr>
        <p:txBody>
          <a:bodyPr spcFirstLastPara="1" wrap="square" lIns="91425" tIns="91425" rIns="91425" bIns="91425" anchor="t" anchorCtr="0">
            <a:noAutofit/>
          </a:bodyPr>
          <a:lstStyle/>
          <a:p>
            <a:pPr marL="457200" lvl="0" indent="-323850" algn="just" rtl="0">
              <a:lnSpc>
                <a:spcPct val="115000"/>
              </a:lnSpc>
              <a:spcBef>
                <a:spcPts val="0"/>
              </a:spcBef>
              <a:spcAft>
                <a:spcPts val="0"/>
              </a:spcAft>
              <a:buClr>
                <a:srgbClr val="0E101A"/>
              </a:buClr>
              <a:buSzPts val="1500"/>
              <a:buChar char="●"/>
            </a:pPr>
            <a:r>
              <a:rPr lang="en" sz="1500">
                <a:solidFill>
                  <a:srgbClr val="0E101A"/>
                </a:solidFill>
              </a:rPr>
              <a:t>In our First approach, we applied three layer deep convolutional neural network. We named it </a:t>
            </a:r>
            <a:r>
              <a:rPr lang="en" sz="1500" b="1">
                <a:solidFill>
                  <a:srgbClr val="0E101A"/>
                </a:solidFill>
              </a:rPr>
              <a:t>RoadNet</a:t>
            </a:r>
            <a:r>
              <a:rPr lang="en" sz="1500">
                <a:solidFill>
                  <a:srgbClr val="0E101A"/>
                </a:solidFill>
              </a:rPr>
              <a:t> model.</a:t>
            </a:r>
            <a:endParaRPr sz="1500">
              <a:solidFill>
                <a:srgbClr val="0E101A"/>
              </a:solidFill>
            </a:endParaRPr>
          </a:p>
          <a:p>
            <a:pPr marL="457200" lvl="0" indent="-323850" algn="just" rtl="0">
              <a:lnSpc>
                <a:spcPct val="115000"/>
              </a:lnSpc>
              <a:spcBef>
                <a:spcPts val="1000"/>
              </a:spcBef>
              <a:spcAft>
                <a:spcPts val="0"/>
              </a:spcAft>
              <a:buClr>
                <a:srgbClr val="0E101A"/>
              </a:buClr>
              <a:buSzPts val="1500"/>
              <a:buChar char="●"/>
            </a:pPr>
            <a:r>
              <a:rPr lang="en" sz="1500">
                <a:solidFill>
                  <a:srgbClr val="0E101A"/>
                </a:solidFill>
              </a:rPr>
              <a:t>In second approach, we followed Transfer Learning approach from pretrained network. </a:t>
            </a:r>
            <a:r>
              <a:rPr lang="en" sz="1500"/>
              <a:t>We trained on more than ten Deep Learning  models:</a:t>
            </a:r>
            <a:r>
              <a:rPr lang="en" sz="1500">
                <a:solidFill>
                  <a:srgbClr val="FF0000"/>
                </a:solidFill>
              </a:rPr>
              <a:t> </a:t>
            </a:r>
            <a:r>
              <a:rPr lang="en" sz="1500" b="1"/>
              <a:t>VGG11, VGG16, AlexNet, DenseNet, MobileNet, MnasNet, ResNet50, ResNext, InceptionV3, Inception-Resnet, SqueezeNet.</a:t>
            </a:r>
            <a:endParaRPr sz="1500" b="1"/>
          </a:p>
          <a:p>
            <a:pPr marL="0" lvl="0" indent="0" algn="l" rtl="0">
              <a:lnSpc>
                <a:spcPct val="115000"/>
              </a:lnSpc>
              <a:spcBef>
                <a:spcPts val="1000"/>
              </a:spcBef>
              <a:spcAft>
                <a:spcPts val="1600"/>
              </a:spcAft>
              <a:buNone/>
            </a:pPr>
            <a:endParaRPr sz="1500">
              <a:solidFill>
                <a:schemeClr val="dk1"/>
              </a:solidFill>
            </a:endParaRPr>
          </a:p>
        </p:txBody>
      </p:sp>
      <p:sp>
        <p:nvSpPr>
          <p:cNvPr id="316" name="Google Shape;316;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32</a:t>
            </a:fld>
            <a:endParaRPr>
              <a:solidFill>
                <a:schemeClr val="dk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Experimental Setup</a:t>
            </a:r>
            <a:endParaRPr sz="2400" b="1"/>
          </a:p>
        </p:txBody>
      </p:sp>
      <p:sp>
        <p:nvSpPr>
          <p:cNvPr id="322" name="Google Shape;322;p45"/>
          <p:cNvSpPr txBox="1">
            <a:spLocks noGrp="1"/>
          </p:cNvSpPr>
          <p:nvPr>
            <p:ph type="body" idx="1"/>
          </p:nvPr>
        </p:nvSpPr>
        <p:spPr>
          <a:xfrm>
            <a:off x="580175" y="1100625"/>
            <a:ext cx="82521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rgbClr val="000000"/>
                </a:solidFill>
              </a:rPr>
              <a:t>Hardware Requirement:</a:t>
            </a:r>
            <a:endParaRPr sz="1500" b="1">
              <a:solidFill>
                <a:srgbClr val="000000"/>
              </a:solidFill>
            </a:endParaRPr>
          </a:p>
          <a:p>
            <a:pPr marL="457200" lvl="0" indent="-323850" algn="l" rtl="0">
              <a:spcBef>
                <a:spcPts val="1600"/>
              </a:spcBef>
              <a:spcAft>
                <a:spcPts val="0"/>
              </a:spcAft>
              <a:buClr>
                <a:srgbClr val="000000"/>
              </a:buClr>
              <a:buSzPts val="1500"/>
              <a:buChar char="●"/>
            </a:pPr>
            <a:r>
              <a:rPr lang="en" sz="1500">
                <a:solidFill>
                  <a:srgbClr val="000000"/>
                </a:solidFill>
              </a:rPr>
              <a:t>Ram 16GB</a:t>
            </a:r>
            <a:endParaRPr sz="1500">
              <a:solidFill>
                <a:srgbClr val="000000"/>
              </a:solidFill>
            </a:endParaRPr>
          </a:p>
          <a:p>
            <a:pPr marL="457200" lvl="0" indent="-323850" algn="l" rtl="0">
              <a:spcBef>
                <a:spcPts val="0"/>
              </a:spcBef>
              <a:spcAft>
                <a:spcPts val="0"/>
              </a:spcAft>
              <a:buClr>
                <a:srgbClr val="000000"/>
              </a:buClr>
              <a:buSzPts val="1500"/>
              <a:buChar char="●"/>
            </a:pPr>
            <a:r>
              <a:rPr lang="en" sz="1500">
                <a:solidFill>
                  <a:srgbClr val="000000"/>
                </a:solidFill>
              </a:rPr>
              <a:t>CPU intel core i7</a:t>
            </a:r>
            <a:endParaRPr sz="1500">
              <a:solidFill>
                <a:srgbClr val="000000"/>
              </a:solidFill>
            </a:endParaRPr>
          </a:p>
          <a:p>
            <a:pPr marL="457200" lvl="0" indent="-323850" algn="l" rtl="0">
              <a:spcBef>
                <a:spcPts val="0"/>
              </a:spcBef>
              <a:spcAft>
                <a:spcPts val="0"/>
              </a:spcAft>
              <a:buClr>
                <a:srgbClr val="000000"/>
              </a:buClr>
              <a:buSzPts val="1500"/>
              <a:buChar char="●"/>
            </a:pPr>
            <a:r>
              <a:rPr lang="en" sz="1500">
                <a:solidFill>
                  <a:srgbClr val="000000"/>
                </a:solidFill>
              </a:rPr>
              <a:t>GPU Nvidia RTX 2060</a:t>
            </a:r>
            <a:endParaRPr sz="1500">
              <a:solidFill>
                <a:srgbClr val="000000"/>
              </a:solidFill>
            </a:endParaRPr>
          </a:p>
          <a:p>
            <a:pPr marL="0" lvl="0" indent="0" algn="l" rtl="0">
              <a:spcBef>
                <a:spcPts val="1600"/>
              </a:spcBef>
              <a:spcAft>
                <a:spcPts val="0"/>
              </a:spcAft>
              <a:buNone/>
            </a:pPr>
            <a:r>
              <a:rPr lang="en" sz="1500" b="1">
                <a:solidFill>
                  <a:srgbClr val="000000"/>
                </a:solidFill>
              </a:rPr>
              <a:t>Software Requirement</a:t>
            </a:r>
            <a:r>
              <a:rPr lang="en" sz="1500">
                <a:solidFill>
                  <a:srgbClr val="000000"/>
                </a:solidFill>
              </a:rPr>
              <a:t>:</a:t>
            </a:r>
            <a:endParaRPr sz="1500">
              <a:solidFill>
                <a:srgbClr val="000000"/>
              </a:solidFill>
            </a:endParaRPr>
          </a:p>
          <a:p>
            <a:pPr marL="457200" lvl="0" indent="-323850" algn="l" rtl="0">
              <a:spcBef>
                <a:spcPts val="1600"/>
              </a:spcBef>
              <a:spcAft>
                <a:spcPts val="0"/>
              </a:spcAft>
              <a:buClr>
                <a:srgbClr val="000000"/>
              </a:buClr>
              <a:buSzPts val="1500"/>
              <a:buChar char="●"/>
            </a:pPr>
            <a:r>
              <a:rPr lang="en" sz="1500">
                <a:solidFill>
                  <a:srgbClr val="000000"/>
                </a:solidFill>
              </a:rPr>
              <a:t>Colab </a:t>
            </a:r>
            <a:endParaRPr sz="1500">
              <a:solidFill>
                <a:srgbClr val="000000"/>
              </a:solidFill>
            </a:endParaRPr>
          </a:p>
          <a:p>
            <a:pPr marL="457200" lvl="0" indent="-323850" algn="l" rtl="0">
              <a:spcBef>
                <a:spcPts val="0"/>
              </a:spcBef>
              <a:spcAft>
                <a:spcPts val="0"/>
              </a:spcAft>
              <a:buClr>
                <a:srgbClr val="000000"/>
              </a:buClr>
              <a:buSzPts val="1500"/>
              <a:buChar char="●"/>
            </a:pPr>
            <a:r>
              <a:rPr lang="en" sz="1500">
                <a:solidFill>
                  <a:srgbClr val="000000"/>
                </a:solidFill>
              </a:rPr>
              <a:t>PyTorch</a:t>
            </a:r>
            <a:endParaRPr sz="1500">
              <a:solidFill>
                <a:srgbClr val="000000"/>
              </a:solidFill>
            </a:endParaRPr>
          </a:p>
          <a:p>
            <a:pPr marL="457200" lvl="0" indent="-323850" algn="l" rtl="0">
              <a:spcBef>
                <a:spcPts val="0"/>
              </a:spcBef>
              <a:spcAft>
                <a:spcPts val="0"/>
              </a:spcAft>
              <a:buClr>
                <a:srgbClr val="000000"/>
              </a:buClr>
              <a:buSzPts val="1500"/>
              <a:buChar char="●"/>
            </a:pPr>
            <a:r>
              <a:rPr lang="en" sz="1500">
                <a:solidFill>
                  <a:srgbClr val="000000"/>
                </a:solidFill>
              </a:rPr>
              <a:t>TensorFlow 2.0 </a:t>
            </a:r>
            <a:endParaRPr sz="1500">
              <a:solidFill>
                <a:srgbClr val="000000"/>
              </a:solidFill>
            </a:endParaRPr>
          </a:p>
          <a:p>
            <a:pPr marL="457200" lvl="0" indent="-323850" algn="l" rtl="0">
              <a:spcBef>
                <a:spcPts val="0"/>
              </a:spcBef>
              <a:spcAft>
                <a:spcPts val="0"/>
              </a:spcAft>
              <a:buClr>
                <a:srgbClr val="000000"/>
              </a:buClr>
              <a:buSzPts val="1500"/>
              <a:buChar char="●"/>
            </a:pPr>
            <a:r>
              <a:rPr lang="en" sz="1500">
                <a:solidFill>
                  <a:srgbClr val="000000"/>
                </a:solidFill>
              </a:rPr>
              <a:t>Keras API</a:t>
            </a:r>
            <a:endParaRPr sz="1500">
              <a:solidFill>
                <a:srgbClr val="000000"/>
              </a:solidFill>
            </a:endParaRPr>
          </a:p>
        </p:txBody>
      </p:sp>
      <p:pic>
        <p:nvPicPr>
          <p:cNvPr id="323" name="Google Shape;323;p45"/>
          <p:cNvPicPr preferRelativeResize="0"/>
          <p:nvPr/>
        </p:nvPicPr>
        <p:blipFill>
          <a:blip r:embed="rId3">
            <a:alphaModFix/>
          </a:blip>
          <a:stretch>
            <a:fillRect/>
          </a:stretch>
        </p:blipFill>
        <p:spPr>
          <a:xfrm>
            <a:off x="4791650" y="1799750"/>
            <a:ext cx="3598524" cy="2018150"/>
          </a:xfrm>
          <a:prstGeom prst="rect">
            <a:avLst/>
          </a:prstGeom>
          <a:noFill/>
          <a:ln>
            <a:noFill/>
          </a:ln>
        </p:spPr>
      </p:pic>
      <p:sp>
        <p:nvSpPr>
          <p:cNvPr id="324" name="Google Shape;324;p45"/>
          <p:cNvSpPr txBox="1"/>
          <p:nvPr/>
        </p:nvSpPr>
        <p:spPr>
          <a:xfrm>
            <a:off x="5373375" y="3979750"/>
            <a:ext cx="2571600" cy="31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Fig: RTX 2060 GPU</a:t>
            </a:r>
            <a:endParaRPr/>
          </a:p>
        </p:txBody>
      </p:sp>
      <p:sp>
        <p:nvSpPr>
          <p:cNvPr id="325" name="Google Shape;325;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33</a:t>
            </a:fld>
            <a:endParaRPr>
              <a:solidFill>
                <a:schemeClr val="dk2"/>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46"/>
          <p:cNvSpPr txBox="1">
            <a:spLocks noGrp="1"/>
          </p:cNvSpPr>
          <p:nvPr>
            <p:ph type="title"/>
          </p:nvPr>
        </p:nvSpPr>
        <p:spPr>
          <a:xfrm>
            <a:off x="311700" y="2897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Splitting Ratio </a:t>
            </a:r>
            <a:endParaRPr sz="2400" b="1"/>
          </a:p>
        </p:txBody>
      </p:sp>
      <p:sp>
        <p:nvSpPr>
          <p:cNvPr id="331" name="Google Shape;331;p46"/>
          <p:cNvSpPr txBox="1">
            <a:spLocks noGrp="1"/>
          </p:cNvSpPr>
          <p:nvPr>
            <p:ph type="body" idx="1"/>
          </p:nvPr>
        </p:nvSpPr>
        <p:spPr>
          <a:xfrm>
            <a:off x="281100" y="1126788"/>
            <a:ext cx="8581800" cy="3272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500">
                <a:solidFill>
                  <a:schemeClr val="dk1"/>
                </a:solidFill>
              </a:rPr>
              <a:t>We split the entire ‘</a:t>
            </a:r>
            <a:r>
              <a:rPr lang="en" sz="1500" b="1">
                <a:solidFill>
                  <a:schemeClr val="dk1"/>
                </a:solidFill>
              </a:rPr>
              <a:t>Standard dataset</a:t>
            </a:r>
            <a:r>
              <a:rPr lang="en" sz="1500">
                <a:solidFill>
                  <a:schemeClr val="dk1"/>
                </a:solidFill>
              </a:rPr>
              <a:t>’ with proportion to</a:t>
            </a:r>
            <a:r>
              <a:rPr lang="en" sz="1500" b="1">
                <a:solidFill>
                  <a:schemeClr val="dk1"/>
                </a:solidFill>
              </a:rPr>
              <a:t> 70%: 30%, 80%: 20%, and 60%: 40%</a:t>
            </a:r>
            <a:r>
              <a:rPr lang="en" sz="1500">
                <a:solidFill>
                  <a:schemeClr val="dk1"/>
                </a:solidFill>
              </a:rPr>
              <a:t> where we randomly assigned the data into train and test set. </a:t>
            </a:r>
            <a:endParaRPr sz="1500">
              <a:solidFill>
                <a:schemeClr val="dk1"/>
              </a:solidFill>
            </a:endParaRPr>
          </a:p>
          <a:p>
            <a:pPr marL="457200" lvl="0" indent="0" algn="just" rtl="0">
              <a:spcBef>
                <a:spcPts val="1000"/>
              </a:spcBef>
              <a:spcAft>
                <a:spcPts val="0"/>
              </a:spcAft>
              <a:buNone/>
            </a:pPr>
            <a:endParaRPr sz="1500">
              <a:solidFill>
                <a:schemeClr val="dk1"/>
              </a:solidFill>
            </a:endParaRPr>
          </a:p>
          <a:p>
            <a:pPr marL="457200" lvl="0" indent="0" algn="just" rtl="0">
              <a:spcBef>
                <a:spcPts val="1000"/>
              </a:spcBef>
              <a:spcAft>
                <a:spcPts val="0"/>
              </a:spcAft>
              <a:buNone/>
            </a:pPr>
            <a:endParaRPr sz="1500">
              <a:solidFill>
                <a:schemeClr val="dk1"/>
              </a:solidFill>
            </a:endParaRPr>
          </a:p>
          <a:p>
            <a:pPr marL="0" lvl="0" indent="0" algn="just" rtl="0">
              <a:spcBef>
                <a:spcPts val="1000"/>
              </a:spcBef>
              <a:spcAft>
                <a:spcPts val="1600"/>
              </a:spcAft>
              <a:buNone/>
            </a:pPr>
            <a:endParaRPr sz="1500">
              <a:solidFill>
                <a:schemeClr val="dk1"/>
              </a:solidFill>
            </a:endParaRPr>
          </a:p>
        </p:txBody>
      </p:sp>
      <p:sp>
        <p:nvSpPr>
          <p:cNvPr id="332" name="Google Shape;332;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34</a:t>
            </a:fld>
            <a:endParaRPr>
              <a:solidFill>
                <a:schemeClr val="dk2"/>
              </a:solidFill>
              <a:latin typeface="Arial"/>
              <a:ea typeface="Arial"/>
              <a:cs typeface="Arial"/>
              <a:sym typeface="Arial"/>
            </a:endParaRPr>
          </a:p>
        </p:txBody>
      </p:sp>
      <p:graphicFrame>
        <p:nvGraphicFramePr>
          <p:cNvPr id="333" name="Google Shape;333;p46"/>
          <p:cNvGraphicFramePr/>
          <p:nvPr/>
        </p:nvGraphicFramePr>
        <p:xfrm>
          <a:off x="1671325" y="2323863"/>
          <a:ext cx="3000000" cy="3000000"/>
        </p:xfrm>
        <a:graphic>
          <a:graphicData uri="http://schemas.openxmlformats.org/drawingml/2006/table">
            <a:tbl>
              <a:tblPr>
                <a:noFill/>
                <a:tableStyleId>{DB76E5D6-CCF0-48F1-A886-483FD6B0A5EA}</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tblGrid>
              <a:tr h="512925">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 b="1"/>
                        <a:t>Training set</a:t>
                      </a:r>
                      <a:endParaRPr b="1"/>
                    </a:p>
                  </a:txBody>
                  <a:tcPr marL="91425" marR="91425" marT="91425" marB="91425"/>
                </a:tc>
                <a:tc>
                  <a:txBody>
                    <a:bodyPr/>
                    <a:lstStyle/>
                    <a:p>
                      <a:pPr marL="0" lvl="0" indent="0" algn="l" rtl="0">
                        <a:spcBef>
                          <a:spcPts val="0"/>
                        </a:spcBef>
                        <a:spcAft>
                          <a:spcPts val="0"/>
                        </a:spcAft>
                        <a:buNone/>
                      </a:pPr>
                      <a:r>
                        <a:rPr lang="en" b="1"/>
                        <a:t>Test set</a:t>
                      </a:r>
                      <a:endParaRPr b="1"/>
                    </a:p>
                  </a:txBody>
                  <a:tcPr marL="91425" marR="91425" marT="91425" marB="91425"/>
                </a:tc>
                <a:extLst>
                  <a:ext uri="{0D108BD9-81ED-4DB2-BD59-A6C34878D82A}">
                    <a16:rowId xmlns:a16="http://schemas.microsoft.com/office/drawing/2014/main" val="10000"/>
                  </a:ext>
                </a:extLst>
              </a:tr>
              <a:tr h="333400">
                <a:tc>
                  <a:txBody>
                    <a:bodyPr/>
                    <a:lstStyle/>
                    <a:p>
                      <a:pPr marL="0" lvl="0" indent="0" algn="ctr" rtl="0">
                        <a:spcBef>
                          <a:spcPts val="0"/>
                        </a:spcBef>
                        <a:spcAft>
                          <a:spcPts val="0"/>
                        </a:spcAft>
                        <a:buNone/>
                      </a:pPr>
                      <a:r>
                        <a:rPr lang="en">
                          <a:solidFill>
                            <a:schemeClr val="dk1"/>
                          </a:solidFill>
                        </a:rPr>
                        <a:t>60:40</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2664</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1804</a:t>
                      </a:r>
                      <a:endParaRPr>
                        <a:solidFill>
                          <a:schemeClr val="dk1"/>
                        </a:solidFill>
                      </a:endParaRPr>
                    </a:p>
                  </a:txBody>
                  <a:tcPr marL="91425" marR="91425" marT="91425" marB="91425"/>
                </a:tc>
                <a:extLst>
                  <a:ext uri="{0D108BD9-81ED-4DB2-BD59-A6C34878D82A}">
                    <a16:rowId xmlns:a16="http://schemas.microsoft.com/office/drawing/2014/main" val="10001"/>
                  </a:ext>
                </a:extLst>
              </a:tr>
              <a:tr h="333400">
                <a:tc>
                  <a:txBody>
                    <a:bodyPr/>
                    <a:lstStyle/>
                    <a:p>
                      <a:pPr marL="0" lvl="0" indent="0" algn="ctr" rtl="0">
                        <a:spcBef>
                          <a:spcPts val="0"/>
                        </a:spcBef>
                        <a:spcAft>
                          <a:spcPts val="0"/>
                        </a:spcAft>
                        <a:buNone/>
                      </a:pPr>
                      <a:r>
                        <a:rPr lang="en">
                          <a:solidFill>
                            <a:schemeClr val="dk1"/>
                          </a:solidFill>
                        </a:rPr>
                        <a:t>70:30</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3130</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1330</a:t>
                      </a:r>
                      <a:endParaRPr>
                        <a:solidFill>
                          <a:schemeClr val="dk1"/>
                        </a:solidFill>
                      </a:endParaRPr>
                    </a:p>
                  </a:txBody>
                  <a:tcPr marL="91425" marR="91425" marT="91425" marB="91425"/>
                </a:tc>
                <a:extLst>
                  <a:ext uri="{0D108BD9-81ED-4DB2-BD59-A6C34878D82A}">
                    <a16:rowId xmlns:a16="http://schemas.microsoft.com/office/drawing/2014/main" val="10002"/>
                  </a:ext>
                </a:extLst>
              </a:tr>
              <a:tr h="333400">
                <a:tc>
                  <a:txBody>
                    <a:bodyPr/>
                    <a:lstStyle/>
                    <a:p>
                      <a:pPr marL="0" lvl="0" indent="0" algn="ctr" rtl="0">
                        <a:spcBef>
                          <a:spcPts val="0"/>
                        </a:spcBef>
                        <a:spcAft>
                          <a:spcPts val="0"/>
                        </a:spcAft>
                        <a:buNone/>
                      </a:pPr>
                      <a:r>
                        <a:rPr lang="en">
                          <a:solidFill>
                            <a:schemeClr val="dk1"/>
                          </a:solidFill>
                        </a:rPr>
                        <a:t>80:20</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3547</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913</a:t>
                      </a:r>
                      <a:endParaRPr>
                        <a:solidFill>
                          <a:schemeClr val="dk1"/>
                        </a:solidFill>
                      </a:endParaRPr>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47"/>
          <p:cNvSpPr txBox="1">
            <a:spLocks noGrp="1"/>
          </p:cNvSpPr>
          <p:nvPr>
            <p:ph type="title"/>
          </p:nvPr>
        </p:nvSpPr>
        <p:spPr>
          <a:xfrm>
            <a:off x="311700" y="3263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rPr>
              <a:t>Data Augmentation</a:t>
            </a:r>
            <a:endParaRPr sz="2400" b="1">
              <a:solidFill>
                <a:srgbClr val="000000"/>
              </a:solidFill>
            </a:endParaRPr>
          </a:p>
          <a:p>
            <a:pPr marL="0" lvl="0" indent="0" algn="l" rtl="0">
              <a:spcBef>
                <a:spcPts val="0"/>
              </a:spcBef>
              <a:spcAft>
                <a:spcPts val="0"/>
              </a:spcAft>
              <a:buNone/>
            </a:pPr>
            <a:endParaRPr/>
          </a:p>
        </p:txBody>
      </p:sp>
      <p:sp>
        <p:nvSpPr>
          <p:cNvPr id="339" name="Google Shape;339;p47"/>
          <p:cNvSpPr txBox="1">
            <a:spLocks noGrp="1"/>
          </p:cNvSpPr>
          <p:nvPr>
            <p:ph type="body" idx="1"/>
          </p:nvPr>
        </p:nvSpPr>
        <p:spPr>
          <a:xfrm>
            <a:off x="311700" y="1072500"/>
            <a:ext cx="8520600" cy="3674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 sz="1500">
                <a:solidFill>
                  <a:schemeClr val="dk1"/>
                </a:solidFill>
              </a:rPr>
              <a:t>We generated seven more images from one images. We applied this augmentation process for our training purpose. We remain unchanged the testing set. We used 20% from training set as validation set.The augmentation is followed by</a:t>
            </a:r>
            <a:endParaRPr sz="1500">
              <a:solidFill>
                <a:schemeClr val="dk1"/>
              </a:solidFill>
            </a:endParaRPr>
          </a:p>
          <a:p>
            <a:pPr marL="457200" lvl="0" indent="-323850" algn="just" rtl="0">
              <a:spcBef>
                <a:spcPts val="1600"/>
              </a:spcBef>
              <a:spcAft>
                <a:spcPts val="0"/>
              </a:spcAft>
              <a:buClr>
                <a:schemeClr val="dk1"/>
              </a:buClr>
              <a:buSzPts val="1500"/>
              <a:buChar char="●"/>
            </a:pPr>
            <a:r>
              <a:rPr lang="en" sz="1500">
                <a:solidFill>
                  <a:schemeClr val="dk1"/>
                </a:solidFill>
              </a:rPr>
              <a:t>Rotation                                             </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Width Shift Range </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Height Shift Range</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Fill mode</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Shear range</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Zooming</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Brightness</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Horizontal Flip </a:t>
            </a:r>
            <a:endParaRPr sz="1500">
              <a:solidFill>
                <a:schemeClr val="dk1"/>
              </a:solidFill>
            </a:endParaRPr>
          </a:p>
          <a:p>
            <a:pPr marL="457200" lvl="0" indent="0" algn="just" rtl="0">
              <a:spcBef>
                <a:spcPts val="1600"/>
              </a:spcBef>
              <a:spcAft>
                <a:spcPts val="1600"/>
              </a:spcAft>
              <a:buNone/>
            </a:pPr>
            <a:r>
              <a:rPr lang="en" sz="1500">
                <a:solidFill>
                  <a:schemeClr val="dk1"/>
                </a:solidFill>
              </a:rPr>
              <a:t>                                                                            </a:t>
            </a:r>
            <a:endParaRPr sz="1500">
              <a:solidFill>
                <a:schemeClr val="dk1"/>
              </a:solidFill>
            </a:endParaRPr>
          </a:p>
        </p:txBody>
      </p:sp>
      <p:sp>
        <p:nvSpPr>
          <p:cNvPr id="340" name="Google Shape;340;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35</a:t>
            </a:fld>
            <a:endParaRPr/>
          </a:p>
        </p:txBody>
      </p:sp>
      <p:graphicFrame>
        <p:nvGraphicFramePr>
          <p:cNvPr id="341" name="Google Shape;341;p47"/>
          <p:cNvGraphicFramePr/>
          <p:nvPr/>
        </p:nvGraphicFramePr>
        <p:xfrm>
          <a:off x="3431225" y="2184593"/>
          <a:ext cx="3000000" cy="3000000"/>
        </p:xfrm>
        <a:graphic>
          <a:graphicData uri="http://schemas.openxmlformats.org/drawingml/2006/table">
            <a:tbl>
              <a:tblPr>
                <a:noFill/>
                <a:tableStyleId>{DB76E5D6-CCF0-48F1-A886-483FD6B0A5EA}</a:tableStyleId>
              </a:tblPr>
              <a:tblGrid>
                <a:gridCol w="1723025">
                  <a:extLst>
                    <a:ext uri="{9D8B030D-6E8A-4147-A177-3AD203B41FA5}">
                      <a16:colId xmlns:a16="http://schemas.microsoft.com/office/drawing/2014/main" val="20000"/>
                    </a:ext>
                  </a:extLst>
                </a:gridCol>
                <a:gridCol w="1723025">
                  <a:extLst>
                    <a:ext uri="{9D8B030D-6E8A-4147-A177-3AD203B41FA5}">
                      <a16:colId xmlns:a16="http://schemas.microsoft.com/office/drawing/2014/main" val="20001"/>
                    </a:ext>
                  </a:extLst>
                </a:gridCol>
                <a:gridCol w="1723025">
                  <a:extLst>
                    <a:ext uri="{9D8B030D-6E8A-4147-A177-3AD203B41FA5}">
                      <a16:colId xmlns:a16="http://schemas.microsoft.com/office/drawing/2014/main" val="20002"/>
                    </a:ext>
                  </a:extLst>
                </a:gridCol>
              </a:tblGrid>
              <a:tr h="455125">
                <a:tc>
                  <a:txBody>
                    <a:bodyPr/>
                    <a:lstStyle/>
                    <a:p>
                      <a:pPr marL="0" lvl="0" indent="0" algn="l"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r>
                        <a:rPr lang="en" b="1"/>
                        <a:t>Training set</a:t>
                      </a:r>
                      <a:endParaRPr b="1"/>
                    </a:p>
                  </a:txBody>
                  <a:tcPr marL="91425" marR="91425" marT="91425" marB="91425"/>
                </a:tc>
                <a:tc>
                  <a:txBody>
                    <a:bodyPr/>
                    <a:lstStyle/>
                    <a:p>
                      <a:pPr marL="0" lvl="0" indent="0" algn="ctr" rtl="0">
                        <a:spcBef>
                          <a:spcPts val="0"/>
                        </a:spcBef>
                        <a:spcAft>
                          <a:spcPts val="0"/>
                        </a:spcAft>
                        <a:buNone/>
                      </a:pPr>
                      <a:r>
                        <a:rPr lang="en" b="1"/>
                        <a:t>Test set</a:t>
                      </a:r>
                      <a:endParaRPr b="1"/>
                    </a:p>
                  </a:txBody>
                  <a:tcPr marL="91425" marR="91425" marT="91425" marB="91425"/>
                </a:tc>
                <a:extLst>
                  <a:ext uri="{0D108BD9-81ED-4DB2-BD59-A6C34878D82A}">
                    <a16:rowId xmlns:a16="http://schemas.microsoft.com/office/drawing/2014/main" val="10000"/>
                  </a:ext>
                </a:extLst>
              </a:tr>
              <a:tr h="397700">
                <a:tc>
                  <a:txBody>
                    <a:bodyPr/>
                    <a:lstStyle/>
                    <a:p>
                      <a:pPr marL="0" lvl="0" indent="0" algn="ctr" rtl="0">
                        <a:spcBef>
                          <a:spcPts val="0"/>
                        </a:spcBef>
                        <a:spcAft>
                          <a:spcPts val="0"/>
                        </a:spcAft>
                        <a:buNone/>
                      </a:pPr>
                      <a:r>
                        <a:rPr lang="en">
                          <a:solidFill>
                            <a:schemeClr val="dk1"/>
                          </a:solidFill>
                        </a:rPr>
                        <a:t>60:40</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18595</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1804</a:t>
                      </a:r>
                      <a:endParaRPr>
                        <a:solidFill>
                          <a:schemeClr val="dk1"/>
                        </a:solidFill>
                      </a:endParaRPr>
                    </a:p>
                  </a:txBody>
                  <a:tcPr marL="91425" marR="91425" marT="91425" marB="91425"/>
                </a:tc>
                <a:extLst>
                  <a:ext uri="{0D108BD9-81ED-4DB2-BD59-A6C34878D82A}">
                    <a16:rowId xmlns:a16="http://schemas.microsoft.com/office/drawing/2014/main" val="10001"/>
                  </a:ext>
                </a:extLst>
              </a:tr>
              <a:tr h="397700">
                <a:tc>
                  <a:txBody>
                    <a:bodyPr/>
                    <a:lstStyle/>
                    <a:p>
                      <a:pPr marL="0" lvl="0" indent="0" algn="ctr" rtl="0">
                        <a:spcBef>
                          <a:spcPts val="0"/>
                        </a:spcBef>
                        <a:spcAft>
                          <a:spcPts val="0"/>
                        </a:spcAft>
                        <a:buNone/>
                      </a:pPr>
                      <a:r>
                        <a:rPr lang="en">
                          <a:solidFill>
                            <a:schemeClr val="dk1"/>
                          </a:solidFill>
                        </a:rPr>
                        <a:t>70:30</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21915</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1330</a:t>
                      </a:r>
                      <a:endParaRPr>
                        <a:solidFill>
                          <a:schemeClr val="dk1"/>
                        </a:solidFill>
                      </a:endParaRPr>
                    </a:p>
                  </a:txBody>
                  <a:tcPr marL="91425" marR="91425" marT="91425" marB="91425"/>
                </a:tc>
                <a:extLst>
                  <a:ext uri="{0D108BD9-81ED-4DB2-BD59-A6C34878D82A}">
                    <a16:rowId xmlns:a16="http://schemas.microsoft.com/office/drawing/2014/main" val="10002"/>
                  </a:ext>
                </a:extLst>
              </a:tr>
              <a:tr h="397700">
                <a:tc>
                  <a:txBody>
                    <a:bodyPr/>
                    <a:lstStyle/>
                    <a:p>
                      <a:pPr marL="0" lvl="0" indent="0" algn="ctr" rtl="0">
                        <a:spcBef>
                          <a:spcPts val="0"/>
                        </a:spcBef>
                        <a:spcAft>
                          <a:spcPts val="0"/>
                        </a:spcAft>
                        <a:buNone/>
                      </a:pPr>
                      <a:r>
                        <a:rPr lang="en">
                          <a:solidFill>
                            <a:schemeClr val="dk1"/>
                          </a:solidFill>
                        </a:rPr>
                        <a:t>80:20</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24832</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913</a:t>
                      </a:r>
                      <a:endParaRPr>
                        <a:solidFill>
                          <a:schemeClr val="dk1"/>
                        </a:solidFill>
                      </a:endParaRPr>
                    </a:p>
                  </a:txBody>
                  <a:tcPr marL="91425" marR="91425" marT="91425" marB="91425"/>
                </a:tc>
                <a:extLst>
                  <a:ext uri="{0D108BD9-81ED-4DB2-BD59-A6C34878D82A}">
                    <a16:rowId xmlns:a16="http://schemas.microsoft.com/office/drawing/2014/main" val="10003"/>
                  </a:ext>
                </a:extLst>
              </a:tr>
            </a:tbl>
          </a:graphicData>
        </a:graphic>
      </p:graphicFrame>
      <p:sp>
        <p:nvSpPr>
          <p:cNvPr id="342" name="Google Shape;342;p47"/>
          <p:cNvSpPr txBox="1"/>
          <p:nvPr/>
        </p:nvSpPr>
        <p:spPr>
          <a:xfrm>
            <a:off x="4176775" y="4003275"/>
            <a:ext cx="389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Table: Train and test set after augmentation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36</a:t>
            </a:fld>
            <a:endParaRPr/>
          </a:p>
        </p:txBody>
      </p:sp>
      <p:graphicFrame>
        <p:nvGraphicFramePr>
          <p:cNvPr id="348" name="Google Shape;348;p48"/>
          <p:cNvGraphicFramePr/>
          <p:nvPr/>
        </p:nvGraphicFramePr>
        <p:xfrm>
          <a:off x="1020650" y="1781113"/>
          <a:ext cx="3000000" cy="3000000"/>
        </p:xfrm>
        <a:graphic>
          <a:graphicData uri="http://schemas.openxmlformats.org/drawingml/2006/table">
            <a:tbl>
              <a:tblPr>
                <a:noFill/>
                <a:tableStyleId>{DB76E5D6-CCF0-48F1-A886-483FD6B0A5EA}</a:tableStyleId>
              </a:tblPr>
              <a:tblGrid>
                <a:gridCol w="1387175">
                  <a:extLst>
                    <a:ext uri="{9D8B030D-6E8A-4147-A177-3AD203B41FA5}">
                      <a16:colId xmlns:a16="http://schemas.microsoft.com/office/drawing/2014/main" val="20000"/>
                    </a:ext>
                  </a:extLst>
                </a:gridCol>
                <a:gridCol w="1387175">
                  <a:extLst>
                    <a:ext uri="{9D8B030D-6E8A-4147-A177-3AD203B41FA5}">
                      <a16:colId xmlns:a16="http://schemas.microsoft.com/office/drawing/2014/main" val="20001"/>
                    </a:ext>
                  </a:extLst>
                </a:gridCol>
                <a:gridCol w="1387175">
                  <a:extLst>
                    <a:ext uri="{9D8B030D-6E8A-4147-A177-3AD203B41FA5}">
                      <a16:colId xmlns:a16="http://schemas.microsoft.com/office/drawing/2014/main" val="20002"/>
                    </a:ext>
                  </a:extLst>
                </a:gridCol>
                <a:gridCol w="1387175">
                  <a:extLst>
                    <a:ext uri="{9D8B030D-6E8A-4147-A177-3AD203B41FA5}">
                      <a16:colId xmlns:a16="http://schemas.microsoft.com/office/drawing/2014/main" val="20003"/>
                    </a:ext>
                  </a:extLst>
                </a:gridCol>
              </a:tblGrid>
              <a:tr h="597350">
                <a:tc>
                  <a:txBody>
                    <a:bodyPr/>
                    <a:lstStyle/>
                    <a:p>
                      <a:pPr marL="0" lvl="0" indent="0" algn="l"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r>
                        <a:rPr lang="en" sz="1300" b="1"/>
                        <a:t>Training set</a:t>
                      </a:r>
                      <a:endParaRPr sz="1300" b="1"/>
                    </a:p>
                  </a:txBody>
                  <a:tcPr marL="91425" marR="91425" marT="91425" marB="91425"/>
                </a:tc>
                <a:tc>
                  <a:txBody>
                    <a:bodyPr/>
                    <a:lstStyle/>
                    <a:p>
                      <a:pPr marL="0" lvl="0" indent="0" algn="ctr" rtl="0">
                        <a:spcBef>
                          <a:spcPts val="0"/>
                        </a:spcBef>
                        <a:spcAft>
                          <a:spcPts val="0"/>
                        </a:spcAft>
                        <a:buNone/>
                      </a:pPr>
                      <a:r>
                        <a:rPr lang="en" sz="1300" b="1"/>
                        <a:t>Validation set</a:t>
                      </a:r>
                      <a:endParaRPr sz="1300" b="1"/>
                    </a:p>
                  </a:txBody>
                  <a:tcPr marL="91425" marR="91425" marT="91425" marB="91425"/>
                </a:tc>
                <a:tc>
                  <a:txBody>
                    <a:bodyPr/>
                    <a:lstStyle/>
                    <a:p>
                      <a:pPr marL="0" lvl="0" indent="0" algn="ctr" rtl="0">
                        <a:spcBef>
                          <a:spcPts val="0"/>
                        </a:spcBef>
                        <a:spcAft>
                          <a:spcPts val="0"/>
                        </a:spcAft>
                        <a:buNone/>
                      </a:pPr>
                      <a:r>
                        <a:rPr lang="en" sz="1300" b="1"/>
                        <a:t>Test set</a:t>
                      </a:r>
                      <a:endParaRPr sz="1300" b="1"/>
                    </a:p>
                    <a:p>
                      <a:pPr marL="0" lvl="0" indent="0" algn="ctr" rtl="0">
                        <a:spcBef>
                          <a:spcPts val="0"/>
                        </a:spcBef>
                        <a:spcAft>
                          <a:spcPts val="0"/>
                        </a:spcAft>
                        <a:buNone/>
                      </a:pPr>
                      <a:endParaRPr sz="1300" b="1"/>
                    </a:p>
                  </a:txBody>
                  <a:tcPr marL="91425" marR="91425" marT="91425" marB="91425"/>
                </a:tc>
                <a:extLst>
                  <a:ext uri="{0D108BD9-81ED-4DB2-BD59-A6C34878D82A}">
                    <a16:rowId xmlns:a16="http://schemas.microsoft.com/office/drawing/2014/main" val="10000"/>
                  </a:ext>
                </a:extLst>
              </a:tr>
              <a:tr h="340225">
                <a:tc>
                  <a:txBody>
                    <a:bodyPr/>
                    <a:lstStyle/>
                    <a:p>
                      <a:pPr marL="0" lvl="0" indent="0" algn="ctr" rtl="0">
                        <a:spcBef>
                          <a:spcPts val="0"/>
                        </a:spcBef>
                        <a:spcAft>
                          <a:spcPts val="0"/>
                        </a:spcAft>
                        <a:buNone/>
                      </a:pPr>
                      <a:r>
                        <a:rPr lang="en">
                          <a:solidFill>
                            <a:schemeClr val="dk1"/>
                          </a:solidFill>
                        </a:rPr>
                        <a:t>60:40</a:t>
                      </a:r>
                      <a:endParaRPr>
                        <a:solidFill>
                          <a:schemeClr val="dk1"/>
                        </a:solidFill>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
                          <a:solidFill>
                            <a:schemeClr val="dk1"/>
                          </a:solidFill>
                        </a:rPr>
                        <a:t>14874</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3721</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1804</a:t>
                      </a:r>
                      <a:endParaRPr>
                        <a:solidFill>
                          <a:schemeClr val="dk1"/>
                        </a:solidFill>
                      </a:endParaRPr>
                    </a:p>
                  </a:txBody>
                  <a:tcPr marL="91425" marR="91425" marT="91425" marB="91425"/>
                </a:tc>
                <a:extLst>
                  <a:ext uri="{0D108BD9-81ED-4DB2-BD59-A6C34878D82A}">
                    <a16:rowId xmlns:a16="http://schemas.microsoft.com/office/drawing/2014/main" val="10001"/>
                  </a:ext>
                </a:extLst>
              </a:tr>
              <a:tr h="340225">
                <a:tc>
                  <a:txBody>
                    <a:bodyPr/>
                    <a:lstStyle/>
                    <a:p>
                      <a:pPr marL="0" lvl="0" indent="0" algn="ctr" rtl="0">
                        <a:spcBef>
                          <a:spcPts val="0"/>
                        </a:spcBef>
                        <a:spcAft>
                          <a:spcPts val="0"/>
                        </a:spcAft>
                        <a:buNone/>
                      </a:pPr>
                      <a:r>
                        <a:rPr lang="en">
                          <a:solidFill>
                            <a:schemeClr val="dk1"/>
                          </a:solidFill>
                        </a:rPr>
                        <a:t>70:30</a:t>
                      </a:r>
                      <a:endParaRPr>
                        <a:solidFill>
                          <a:schemeClr val="dk1"/>
                        </a:solidFill>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
                          <a:solidFill>
                            <a:schemeClr val="dk1"/>
                          </a:solidFill>
                        </a:rPr>
                        <a:t>17530</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4385</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1330</a:t>
                      </a:r>
                      <a:endParaRPr>
                        <a:solidFill>
                          <a:schemeClr val="dk1"/>
                        </a:solidFill>
                      </a:endParaRPr>
                    </a:p>
                  </a:txBody>
                  <a:tcPr marL="91425" marR="91425" marT="91425" marB="91425"/>
                </a:tc>
                <a:extLst>
                  <a:ext uri="{0D108BD9-81ED-4DB2-BD59-A6C34878D82A}">
                    <a16:rowId xmlns:a16="http://schemas.microsoft.com/office/drawing/2014/main" val="10002"/>
                  </a:ext>
                </a:extLst>
              </a:tr>
              <a:tr h="340225">
                <a:tc>
                  <a:txBody>
                    <a:bodyPr/>
                    <a:lstStyle/>
                    <a:p>
                      <a:pPr marL="0" lvl="0" indent="0" algn="ctr" rtl="0">
                        <a:spcBef>
                          <a:spcPts val="0"/>
                        </a:spcBef>
                        <a:spcAft>
                          <a:spcPts val="0"/>
                        </a:spcAft>
                        <a:buNone/>
                      </a:pPr>
                      <a:r>
                        <a:rPr lang="en">
                          <a:solidFill>
                            <a:schemeClr val="dk1"/>
                          </a:solidFill>
                        </a:rPr>
                        <a:t>80:20</a:t>
                      </a:r>
                      <a:endParaRPr>
                        <a:solidFill>
                          <a:schemeClr val="dk1"/>
                        </a:solidFill>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
                          <a:solidFill>
                            <a:schemeClr val="dk1"/>
                          </a:solidFill>
                        </a:rPr>
                        <a:t>19864</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4968</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913</a:t>
                      </a:r>
                      <a:endParaRPr>
                        <a:solidFill>
                          <a:schemeClr val="dk1"/>
                        </a:solidFill>
                      </a:endParaRPr>
                    </a:p>
                  </a:txBody>
                  <a:tcPr marL="91425" marR="91425" marT="91425" marB="91425"/>
                </a:tc>
                <a:extLst>
                  <a:ext uri="{0D108BD9-81ED-4DB2-BD59-A6C34878D82A}">
                    <a16:rowId xmlns:a16="http://schemas.microsoft.com/office/drawing/2014/main" val="10003"/>
                  </a:ext>
                </a:extLst>
              </a:tr>
            </a:tbl>
          </a:graphicData>
        </a:graphic>
      </p:graphicFrame>
      <p:sp>
        <p:nvSpPr>
          <p:cNvPr id="349" name="Google Shape;349;p48"/>
          <p:cNvSpPr txBox="1">
            <a:spLocks noGrp="1"/>
          </p:cNvSpPr>
          <p:nvPr>
            <p:ph type="title"/>
          </p:nvPr>
        </p:nvSpPr>
        <p:spPr>
          <a:xfrm>
            <a:off x="212575" y="395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a:t>  </a:t>
            </a:r>
            <a:r>
              <a:rPr lang="en" sz="2400" b="1"/>
              <a:t>Overview of Training, Validation and Testing Set</a:t>
            </a:r>
            <a:endParaRPr sz="2400" b="1"/>
          </a:p>
        </p:txBody>
      </p:sp>
      <p:graphicFrame>
        <p:nvGraphicFramePr>
          <p:cNvPr id="350" name="Google Shape;350;p48"/>
          <p:cNvGraphicFramePr/>
          <p:nvPr/>
        </p:nvGraphicFramePr>
        <p:xfrm>
          <a:off x="6569350" y="1781113"/>
          <a:ext cx="3000000" cy="3000000"/>
        </p:xfrm>
        <a:graphic>
          <a:graphicData uri="http://schemas.openxmlformats.org/drawingml/2006/table">
            <a:tbl>
              <a:tblPr>
                <a:noFill/>
                <a:tableStyleId>{DB76E5D6-CCF0-48F1-A886-483FD6B0A5EA}</a:tableStyleId>
              </a:tblPr>
              <a:tblGrid>
                <a:gridCol w="1611850">
                  <a:extLst>
                    <a:ext uri="{9D8B030D-6E8A-4147-A177-3AD203B41FA5}">
                      <a16:colId xmlns:a16="http://schemas.microsoft.com/office/drawing/2014/main" val="20000"/>
                    </a:ext>
                  </a:extLst>
                </a:gridCol>
              </a:tblGrid>
              <a:tr h="597350">
                <a:tc>
                  <a:txBody>
                    <a:bodyPr/>
                    <a:lstStyle/>
                    <a:p>
                      <a:pPr marL="0" lvl="0" indent="0" algn="ctr" rtl="0">
                        <a:spcBef>
                          <a:spcPts val="0"/>
                        </a:spcBef>
                        <a:spcAft>
                          <a:spcPts val="0"/>
                        </a:spcAft>
                        <a:buNone/>
                      </a:pPr>
                      <a:r>
                        <a:rPr lang="en" sz="1300" b="1"/>
                        <a:t>Held-out Test set</a:t>
                      </a:r>
                      <a:endParaRPr sz="1300" b="1"/>
                    </a:p>
                    <a:p>
                      <a:pPr marL="0" lvl="0" indent="0" algn="ctr" rtl="0">
                        <a:spcBef>
                          <a:spcPts val="0"/>
                        </a:spcBef>
                        <a:spcAft>
                          <a:spcPts val="0"/>
                        </a:spcAft>
                        <a:buNone/>
                      </a:pPr>
                      <a:r>
                        <a:rPr lang="en" sz="1300" b="1"/>
                        <a:t>(</a:t>
                      </a:r>
                      <a:r>
                        <a:rPr lang="en" sz="1200" b="1"/>
                        <a:t>Different Road )</a:t>
                      </a:r>
                      <a:endParaRPr sz="1200" b="1"/>
                    </a:p>
                  </a:txBody>
                  <a:tcPr marL="91425" marR="91425" marT="91425" marB="91425"/>
                </a:tc>
                <a:extLst>
                  <a:ext uri="{0D108BD9-81ED-4DB2-BD59-A6C34878D82A}">
                    <a16:rowId xmlns:a16="http://schemas.microsoft.com/office/drawing/2014/main" val="10000"/>
                  </a:ext>
                </a:extLst>
              </a:tr>
              <a:tr h="1188625">
                <a:tc>
                  <a:txBody>
                    <a:bodyPr/>
                    <a:lstStyle/>
                    <a:p>
                      <a:pPr marL="0" lvl="0" indent="0" algn="l" rtl="0">
                        <a:spcBef>
                          <a:spcPts val="0"/>
                        </a:spcBef>
                        <a:spcAft>
                          <a:spcPts val="0"/>
                        </a:spcAft>
                        <a:buNone/>
                      </a:pPr>
                      <a:r>
                        <a:rPr lang="en"/>
                        <a:t>           </a:t>
                      </a:r>
                      <a:endParaRPr/>
                    </a:p>
                    <a:p>
                      <a:pPr marL="0" lvl="0" indent="0" algn="l" rtl="0">
                        <a:spcBef>
                          <a:spcPts val="0"/>
                        </a:spcBef>
                        <a:spcAft>
                          <a:spcPts val="0"/>
                        </a:spcAft>
                        <a:buNone/>
                      </a:pPr>
                      <a:r>
                        <a:rPr lang="en"/>
                        <a:t>           </a:t>
                      </a:r>
                      <a:endParaRPr/>
                    </a:p>
                    <a:p>
                      <a:pPr marL="0" lvl="0" indent="0" algn="l" rtl="0">
                        <a:spcBef>
                          <a:spcPts val="0"/>
                        </a:spcBef>
                        <a:spcAft>
                          <a:spcPts val="0"/>
                        </a:spcAft>
                        <a:buNone/>
                      </a:pPr>
                      <a:r>
                        <a:rPr lang="en"/>
                        <a:t>           522 </a:t>
                      </a:r>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Evaluation Metrics</a:t>
            </a:r>
            <a:endParaRPr sz="2400" b="1"/>
          </a:p>
          <a:p>
            <a:pPr marL="0" lvl="0" indent="0" algn="l" rtl="0">
              <a:spcBef>
                <a:spcPts val="0"/>
              </a:spcBef>
              <a:spcAft>
                <a:spcPts val="0"/>
              </a:spcAft>
              <a:buNone/>
            </a:pPr>
            <a:endParaRPr sz="2400"/>
          </a:p>
          <a:p>
            <a:pPr marL="0" lvl="0" indent="0" algn="l" rtl="0">
              <a:spcBef>
                <a:spcPts val="0"/>
              </a:spcBef>
              <a:spcAft>
                <a:spcPts val="0"/>
              </a:spcAft>
              <a:buNone/>
            </a:pPr>
            <a:endParaRPr/>
          </a:p>
        </p:txBody>
      </p:sp>
      <p:sp>
        <p:nvSpPr>
          <p:cNvPr id="356" name="Google Shape;356;p49"/>
          <p:cNvSpPr txBox="1">
            <a:spLocks noGrp="1"/>
          </p:cNvSpPr>
          <p:nvPr>
            <p:ph type="body" idx="1"/>
          </p:nvPr>
        </p:nvSpPr>
        <p:spPr>
          <a:xfrm>
            <a:off x="311700" y="1152475"/>
            <a:ext cx="8520600" cy="3681300"/>
          </a:xfrm>
          <a:prstGeom prst="rect">
            <a:avLst/>
          </a:prstGeom>
        </p:spPr>
        <p:txBody>
          <a:bodyPr spcFirstLastPara="1" wrap="square" lIns="91425" tIns="91425" rIns="91425" bIns="91425" anchor="t" anchorCtr="0">
            <a:noAutofit/>
          </a:bodyPr>
          <a:lstStyle/>
          <a:p>
            <a:pPr marL="457200" lvl="0" indent="-317500" algn="just" rtl="0">
              <a:lnSpc>
                <a:spcPct val="150000"/>
              </a:lnSpc>
              <a:spcBef>
                <a:spcPts val="0"/>
              </a:spcBef>
              <a:spcAft>
                <a:spcPts val="0"/>
              </a:spcAft>
              <a:buClr>
                <a:srgbClr val="0E101A"/>
              </a:buClr>
              <a:buSzPts val="1400"/>
              <a:buChar char="●"/>
            </a:pPr>
            <a:r>
              <a:rPr lang="en" sz="1400" b="1">
                <a:solidFill>
                  <a:srgbClr val="0E101A"/>
                </a:solidFill>
              </a:rPr>
              <a:t>Accuracy</a:t>
            </a:r>
            <a:r>
              <a:rPr lang="en" sz="1400">
                <a:solidFill>
                  <a:srgbClr val="0E101A"/>
                </a:solidFill>
              </a:rPr>
              <a:t>: Ratio of the correct predicted images and the total number of images.</a:t>
            </a:r>
            <a:endParaRPr sz="1400">
              <a:solidFill>
                <a:srgbClr val="0E101A"/>
              </a:solidFill>
            </a:endParaRPr>
          </a:p>
          <a:p>
            <a:pPr marL="457200" lvl="0" indent="-317500" algn="just" rtl="0">
              <a:lnSpc>
                <a:spcPct val="150000"/>
              </a:lnSpc>
              <a:spcBef>
                <a:spcPts val="1000"/>
              </a:spcBef>
              <a:spcAft>
                <a:spcPts val="0"/>
              </a:spcAft>
              <a:buClr>
                <a:srgbClr val="0E101A"/>
              </a:buClr>
              <a:buSzPts val="1400"/>
              <a:buChar char="●"/>
            </a:pPr>
            <a:r>
              <a:rPr lang="en" sz="1400" b="1">
                <a:solidFill>
                  <a:srgbClr val="0E101A"/>
                </a:solidFill>
              </a:rPr>
              <a:t>Training Accuracy</a:t>
            </a:r>
            <a:r>
              <a:rPr lang="en" sz="1400">
                <a:solidFill>
                  <a:srgbClr val="0E101A"/>
                </a:solidFill>
              </a:rPr>
              <a:t>: The accuracy of a model on examples it is constructed on.</a:t>
            </a:r>
            <a:endParaRPr sz="1400">
              <a:solidFill>
                <a:srgbClr val="0E101A"/>
              </a:solidFill>
            </a:endParaRPr>
          </a:p>
          <a:p>
            <a:pPr marL="457200" lvl="0" indent="-317500" algn="just" rtl="0">
              <a:lnSpc>
                <a:spcPct val="150000"/>
              </a:lnSpc>
              <a:spcBef>
                <a:spcPts val="1000"/>
              </a:spcBef>
              <a:spcAft>
                <a:spcPts val="0"/>
              </a:spcAft>
              <a:buClr>
                <a:srgbClr val="0E101A"/>
              </a:buClr>
              <a:buSzPts val="1400"/>
              <a:buChar char="●"/>
            </a:pPr>
            <a:r>
              <a:rPr lang="en" sz="1400" b="1">
                <a:solidFill>
                  <a:srgbClr val="0E101A"/>
                </a:solidFill>
              </a:rPr>
              <a:t>Testing Accuracy: </a:t>
            </a:r>
            <a:r>
              <a:rPr lang="en" sz="1400">
                <a:solidFill>
                  <a:srgbClr val="0E101A"/>
                </a:solidFill>
              </a:rPr>
              <a:t>The accuracy of a model on examples is not seen.</a:t>
            </a:r>
            <a:endParaRPr sz="1400">
              <a:solidFill>
                <a:srgbClr val="0E101A"/>
              </a:solidFill>
            </a:endParaRPr>
          </a:p>
          <a:p>
            <a:pPr marL="457200" lvl="0" indent="-317500" algn="just" rtl="0">
              <a:lnSpc>
                <a:spcPct val="115000"/>
              </a:lnSpc>
              <a:spcBef>
                <a:spcPts val="1000"/>
              </a:spcBef>
              <a:spcAft>
                <a:spcPts val="0"/>
              </a:spcAft>
              <a:buClr>
                <a:srgbClr val="0E101A"/>
              </a:buClr>
              <a:buSzPts val="1400"/>
              <a:buChar char="●"/>
            </a:pPr>
            <a:r>
              <a:rPr lang="en" sz="1400" b="1">
                <a:solidFill>
                  <a:srgbClr val="0E101A"/>
                </a:solidFill>
              </a:rPr>
              <a:t>Confusion Matrix: </a:t>
            </a:r>
            <a:r>
              <a:rPr lang="en" sz="1400">
                <a:solidFill>
                  <a:srgbClr val="0E101A"/>
                </a:solidFill>
              </a:rPr>
              <a:t>The Confusion matrix is one of the most intuitive metrics used to find the correctness and accuracy of the model. It is used for Classification problem where the output can be of two or more types of classes</a:t>
            </a:r>
            <a:endParaRPr sz="1400">
              <a:solidFill>
                <a:srgbClr val="0E101A"/>
              </a:solidFill>
            </a:endParaRPr>
          </a:p>
          <a:p>
            <a:pPr marL="457200" lvl="0" indent="-317500" algn="just" rtl="0">
              <a:lnSpc>
                <a:spcPct val="115000"/>
              </a:lnSpc>
              <a:spcBef>
                <a:spcPts val="1000"/>
              </a:spcBef>
              <a:spcAft>
                <a:spcPts val="0"/>
              </a:spcAft>
              <a:buClr>
                <a:srgbClr val="0E101A"/>
              </a:buClr>
              <a:buSzPts val="1400"/>
              <a:buChar char="●"/>
            </a:pPr>
            <a:r>
              <a:rPr lang="en" sz="1400" b="1">
                <a:solidFill>
                  <a:srgbClr val="0E101A"/>
                </a:solidFill>
              </a:rPr>
              <a:t>Precision: </a:t>
            </a:r>
            <a:r>
              <a:rPr lang="en" sz="1400">
                <a:solidFill>
                  <a:srgbClr val="0E101A"/>
                </a:solidFill>
              </a:rPr>
              <a:t>Precision can be defined as the ratio of correctly predicted positive observations to the total predicted positive observations</a:t>
            </a:r>
            <a:endParaRPr sz="1400">
              <a:solidFill>
                <a:srgbClr val="0E101A"/>
              </a:solidFill>
            </a:endParaRPr>
          </a:p>
          <a:p>
            <a:pPr marL="457200" lvl="0" indent="-317500" algn="just" rtl="0">
              <a:lnSpc>
                <a:spcPct val="115000"/>
              </a:lnSpc>
              <a:spcBef>
                <a:spcPts val="1000"/>
              </a:spcBef>
              <a:spcAft>
                <a:spcPts val="0"/>
              </a:spcAft>
              <a:buClr>
                <a:srgbClr val="0E101A"/>
              </a:buClr>
              <a:buSzPts val="1400"/>
              <a:buChar char="●"/>
            </a:pPr>
            <a:r>
              <a:rPr lang="en" sz="1400" b="1">
                <a:solidFill>
                  <a:srgbClr val="0E101A"/>
                </a:solidFill>
              </a:rPr>
              <a:t>Recall: </a:t>
            </a:r>
            <a:r>
              <a:rPr lang="en" sz="1400">
                <a:solidFill>
                  <a:srgbClr val="0E101A"/>
                </a:solidFill>
              </a:rPr>
              <a:t>Recall is the ratio of correctly predicted positive observations to the all observations in actual class</a:t>
            </a:r>
            <a:endParaRPr sz="1400">
              <a:solidFill>
                <a:srgbClr val="0E101A"/>
              </a:solidFill>
            </a:endParaRPr>
          </a:p>
          <a:p>
            <a:pPr marL="0" lvl="0" indent="0" algn="l" rtl="0">
              <a:spcBef>
                <a:spcPts val="1000"/>
              </a:spcBef>
              <a:spcAft>
                <a:spcPts val="1600"/>
              </a:spcAft>
              <a:buNone/>
            </a:pPr>
            <a:endParaRPr/>
          </a:p>
        </p:txBody>
      </p:sp>
      <p:sp>
        <p:nvSpPr>
          <p:cNvPr id="357" name="Google Shape;357;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50"/>
          <p:cNvSpPr txBox="1">
            <a:spLocks noGrp="1"/>
          </p:cNvSpPr>
          <p:nvPr>
            <p:ph type="title"/>
          </p:nvPr>
        </p:nvSpPr>
        <p:spPr>
          <a:xfrm>
            <a:off x="311700" y="2285400"/>
            <a:ext cx="8520600" cy="10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Approach_1: 	Proposed Convolutional Neural                </a:t>
            </a:r>
            <a:endParaRPr sz="2400" b="1"/>
          </a:p>
          <a:p>
            <a:pPr marL="1828800" lvl="0" indent="457200" algn="l" rtl="0">
              <a:spcBef>
                <a:spcPts val="0"/>
              </a:spcBef>
              <a:spcAft>
                <a:spcPts val="0"/>
              </a:spcAft>
              <a:buNone/>
            </a:pPr>
            <a:r>
              <a:rPr lang="en" sz="2400" b="1"/>
              <a:t>Network (CNN): RoadNet</a:t>
            </a:r>
            <a:endParaRPr sz="2400" b="1"/>
          </a:p>
        </p:txBody>
      </p:sp>
      <p:sp>
        <p:nvSpPr>
          <p:cNvPr id="363" name="Google Shape;363;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Proposed CNN(RoadNet) Architecture</a:t>
            </a:r>
            <a:endParaRPr sz="2400" b="1"/>
          </a:p>
        </p:txBody>
      </p:sp>
      <p:sp>
        <p:nvSpPr>
          <p:cNvPr id="369" name="Google Shape;369;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39</a:t>
            </a:fld>
            <a:endParaRPr/>
          </a:p>
        </p:txBody>
      </p:sp>
      <p:sp>
        <p:nvSpPr>
          <p:cNvPr id="370" name="Google Shape;370;p51"/>
          <p:cNvSpPr txBox="1"/>
          <p:nvPr/>
        </p:nvSpPr>
        <p:spPr>
          <a:xfrm>
            <a:off x="1611200" y="4523800"/>
            <a:ext cx="6321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Fig: Proposed Convolutional Neural Network(RoadNet) Architecture</a:t>
            </a:r>
            <a:endParaRPr/>
          </a:p>
        </p:txBody>
      </p:sp>
      <p:pic>
        <p:nvPicPr>
          <p:cNvPr id="371" name="Google Shape;371;p51"/>
          <p:cNvPicPr preferRelativeResize="0"/>
          <p:nvPr/>
        </p:nvPicPr>
        <p:blipFill>
          <a:blip r:embed="rId3">
            <a:alphaModFix/>
          </a:blip>
          <a:stretch>
            <a:fillRect/>
          </a:stretch>
        </p:blipFill>
        <p:spPr>
          <a:xfrm>
            <a:off x="866750" y="1170125"/>
            <a:ext cx="7410508" cy="3201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311700" y="2591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Introduction</a:t>
            </a:r>
            <a:endParaRPr sz="2400" b="1"/>
          </a:p>
          <a:p>
            <a:pPr marL="0" lvl="0" indent="0" algn="l" rtl="0">
              <a:spcBef>
                <a:spcPts val="0"/>
              </a:spcBef>
              <a:spcAft>
                <a:spcPts val="0"/>
              </a:spcAft>
              <a:buClr>
                <a:schemeClr val="dk1"/>
              </a:buClr>
              <a:buSzPts val="1100"/>
              <a:buFont typeface="Arial"/>
              <a:buNone/>
            </a:pPr>
            <a:endParaRPr sz="2400"/>
          </a:p>
        </p:txBody>
      </p:sp>
      <p:sp>
        <p:nvSpPr>
          <p:cNvPr id="79" name="Google Shape;79;p16"/>
          <p:cNvSpPr txBox="1">
            <a:spLocks noGrp="1"/>
          </p:cNvSpPr>
          <p:nvPr>
            <p:ph type="body" idx="1"/>
          </p:nvPr>
        </p:nvSpPr>
        <p:spPr>
          <a:xfrm>
            <a:off x="461250" y="869813"/>
            <a:ext cx="8221500" cy="3755400"/>
          </a:xfrm>
          <a:prstGeom prst="rect">
            <a:avLst/>
          </a:prstGeom>
        </p:spPr>
        <p:txBody>
          <a:bodyPr spcFirstLastPara="1" wrap="square" lIns="91425" tIns="91425" rIns="91425" bIns="91425" anchor="t" anchorCtr="0">
            <a:noAutofit/>
          </a:bodyPr>
          <a:lstStyle/>
          <a:p>
            <a:pPr marL="457200" lvl="0" indent="-330200" algn="just" rtl="0">
              <a:lnSpc>
                <a:spcPct val="150000"/>
              </a:lnSpc>
              <a:spcBef>
                <a:spcPts val="0"/>
              </a:spcBef>
              <a:spcAft>
                <a:spcPts val="0"/>
              </a:spcAft>
              <a:buClr>
                <a:srgbClr val="0E101A"/>
              </a:buClr>
              <a:buSzPts val="1600"/>
              <a:buChar char="●"/>
            </a:pPr>
            <a:r>
              <a:rPr lang="en" sz="1600">
                <a:solidFill>
                  <a:srgbClr val="0E101A"/>
                </a:solidFill>
              </a:rPr>
              <a:t>Roads are the </a:t>
            </a:r>
            <a:r>
              <a:rPr lang="en" sz="1600" b="1">
                <a:solidFill>
                  <a:srgbClr val="0E101A"/>
                </a:solidFill>
              </a:rPr>
              <a:t>bloodline</a:t>
            </a:r>
            <a:r>
              <a:rPr lang="en" sz="1600">
                <a:solidFill>
                  <a:srgbClr val="0E101A"/>
                </a:solidFill>
              </a:rPr>
              <a:t> of a country. </a:t>
            </a:r>
            <a:endParaRPr sz="1600" b="1">
              <a:solidFill>
                <a:srgbClr val="0E101A"/>
              </a:solidFill>
            </a:endParaRPr>
          </a:p>
          <a:p>
            <a:pPr marL="457200" lvl="0" indent="-330200" algn="just" rtl="0">
              <a:lnSpc>
                <a:spcPct val="150000"/>
              </a:lnSpc>
              <a:spcBef>
                <a:spcPts val="0"/>
              </a:spcBef>
              <a:spcAft>
                <a:spcPts val="0"/>
              </a:spcAft>
              <a:buClr>
                <a:srgbClr val="0E101A"/>
              </a:buClr>
              <a:buSzPts val="1600"/>
              <a:buChar char="●"/>
            </a:pPr>
            <a:r>
              <a:rPr lang="en" sz="1600">
                <a:solidFill>
                  <a:srgbClr val="0E101A"/>
                </a:solidFill>
              </a:rPr>
              <a:t>Establishes connection between important </a:t>
            </a:r>
            <a:r>
              <a:rPr lang="en" sz="1600" b="1">
                <a:solidFill>
                  <a:srgbClr val="0E101A"/>
                </a:solidFill>
              </a:rPr>
              <a:t>places, roads, ports, and capital</a:t>
            </a:r>
            <a:r>
              <a:rPr lang="en" sz="1600">
                <a:solidFill>
                  <a:srgbClr val="0E101A"/>
                </a:solidFill>
              </a:rPr>
              <a:t>.</a:t>
            </a:r>
            <a:endParaRPr sz="1600">
              <a:solidFill>
                <a:srgbClr val="0E101A"/>
              </a:solidFill>
            </a:endParaRPr>
          </a:p>
          <a:p>
            <a:pPr marL="457200" lvl="0" indent="-330200" algn="just" rtl="0">
              <a:lnSpc>
                <a:spcPct val="115000"/>
              </a:lnSpc>
              <a:spcBef>
                <a:spcPts val="0"/>
              </a:spcBef>
              <a:spcAft>
                <a:spcPts val="0"/>
              </a:spcAft>
              <a:buClr>
                <a:srgbClr val="0E101A"/>
              </a:buClr>
              <a:buSzPts val="1600"/>
              <a:buChar char="●"/>
            </a:pPr>
            <a:r>
              <a:rPr lang="en" sz="1600">
                <a:solidFill>
                  <a:srgbClr val="0E101A"/>
                </a:solidFill>
              </a:rPr>
              <a:t>Traditional road quality monitoring systems are </a:t>
            </a:r>
            <a:r>
              <a:rPr lang="en" sz="1600" b="1">
                <a:solidFill>
                  <a:srgbClr val="0E101A"/>
                </a:solidFill>
              </a:rPr>
              <a:t>time-consuming, laborious, and manual</a:t>
            </a:r>
            <a:r>
              <a:rPr lang="en" sz="1600">
                <a:solidFill>
                  <a:srgbClr val="0E101A"/>
                </a:solidFill>
              </a:rPr>
              <a:t>.</a:t>
            </a:r>
            <a:endParaRPr sz="1600">
              <a:solidFill>
                <a:srgbClr val="0E101A"/>
              </a:solidFill>
            </a:endParaRPr>
          </a:p>
          <a:p>
            <a:pPr marL="457200" lvl="0" indent="-323850" algn="just" rtl="0">
              <a:lnSpc>
                <a:spcPct val="115000"/>
              </a:lnSpc>
              <a:spcBef>
                <a:spcPts val="0"/>
              </a:spcBef>
              <a:spcAft>
                <a:spcPts val="0"/>
              </a:spcAft>
              <a:buClr>
                <a:srgbClr val="0E101A"/>
              </a:buClr>
              <a:buSzPts val="1500"/>
              <a:buChar char="●"/>
            </a:pPr>
            <a:r>
              <a:rPr lang="en" sz="1600">
                <a:solidFill>
                  <a:srgbClr val="0E101A"/>
                </a:solidFill>
              </a:rPr>
              <a:t>Roads and Highway Department of Bangladesh spent </a:t>
            </a:r>
            <a:r>
              <a:rPr lang="en" sz="1600" b="1">
                <a:solidFill>
                  <a:srgbClr val="0E101A"/>
                </a:solidFill>
              </a:rPr>
              <a:t>35838.7 million BDT</a:t>
            </a:r>
            <a:r>
              <a:rPr lang="en" sz="1600">
                <a:solidFill>
                  <a:srgbClr val="0E101A"/>
                </a:solidFill>
              </a:rPr>
              <a:t> for the year 2018-19 and the predicted expenditure for 2019-20 is </a:t>
            </a:r>
            <a:r>
              <a:rPr lang="en" sz="1600" b="1">
                <a:solidFill>
                  <a:srgbClr val="0E101A"/>
                </a:solidFill>
              </a:rPr>
              <a:t>16793.07 million BDT</a:t>
            </a:r>
            <a:r>
              <a:rPr lang="en" sz="1600">
                <a:solidFill>
                  <a:srgbClr val="0E101A"/>
                </a:solidFill>
              </a:rPr>
              <a:t> for the overall maintenance of highway and regional roads</a:t>
            </a:r>
            <a:r>
              <a:rPr lang="en" sz="2500">
                <a:solidFill>
                  <a:schemeClr val="dk1"/>
                </a:solidFill>
              </a:rPr>
              <a:t> </a:t>
            </a:r>
            <a:r>
              <a:rPr lang="en" sz="2500" baseline="30000">
                <a:solidFill>
                  <a:schemeClr val="dk1"/>
                </a:solidFill>
              </a:rPr>
              <a:t>[1]</a:t>
            </a:r>
            <a:r>
              <a:rPr lang="en" sz="1600">
                <a:solidFill>
                  <a:srgbClr val="0E101A"/>
                </a:solidFill>
              </a:rPr>
              <a:t>.</a:t>
            </a:r>
            <a:endParaRPr sz="1600">
              <a:solidFill>
                <a:srgbClr val="0E101A"/>
              </a:solidFill>
            </a:endParaRPr>
          </a:p>
          <a:p>
            <a:pPr marL="457200" lvl="0" indent="-330200" algn="just" rtl="0">
              <a:lnSpc>
                <a:spcPct val="115000"/>
              </a:lnSpc>
              <a:spcBef>
                <a:spcPts val="1000"/>
              </a:spcBef>
              <a:spcAft>
                <a:spcPts val="0"/>
              </a:spcAft>
              <a:buClr>
                <a:srgbClr val="0E101A"/>
              </a:buClr>
              <a:buSzPts val="1600"/>
              <a:buChar char="●"/>
            </a:pPr>
            <a:r>
              <a:rPr lang="en" sz="1600">
                <a:solidFill>
                  <a:srgbClr val="0E101A"/>
                </a:solidFill>
              </a:rPr>
              <a:t>Design some extended </a:t>
            </a:r>
            <a:r>
              <a:rPr lang="en" sz="1600" b="1">
                <a:solidFill>
                  <a:srgbClr val="0E101A"/>
                </a:solidFill>
              </a:rPr>
              <a:t>automated system</a:t>
            </a:r>
            <a:r>
              <a:rPr lang="en" sz="1600">
                <a:solidFill>
                  <a:srgbClr val="0E101A"/>
                </a:solidFill>
              </a:rPr>
              <a:t> where road quality can be predicted from satellite images </a:t>
            </a:r>
            <a:r>
              <a:rPr lang="en" sz="1600" b="1">
                <a:solidFill>
                  <a:srgbClr val="0E101A"/>
                </a:solidFill>
              </a:rPr>
              <a:t>without</a:t>
            </a:r>
            <a:r>
              <a:rPr lang="en" sz="1600">
                <a:solidFill>
                  <a:srgbClr val="0E101A"/>
                </a:solidFill>
              </a:rPr>
              <a:t> </a:t>
            </a:r>
            <a:r>
              <a:rPr lang="en" sz="1600" b="1">
                <a:solidFill>
                  <a:srgbClr val="0E101A"/>
                </a:solidFill>
              </a:rPr>
              <a:t>physical visit.</a:t>
            </a:r>
            <a:endParaRPr sz="1600" b="1">
              <a:solidFill>
                <a:srgbClr val="0E101A"/>
              </a:solidFill>
            </a:endParaRPr>
          </a:p>
          <a:p>
            <a:pPr marL="457200" lvl="0" indent="-330200" algn="just" rtl="0">
              <a:lnSpc>
                <a:spcPct val="115000"/>
              </a:lnSpc>
              <a:spcBef>
                <a:spcPts val="1000"/>
              </a:spcBef>
              <a:spcAft>
                <a:spcPts val="0"/>
              </a:spcAft>
              <a:buClr>
                <a:srgbClr val="0E101A"/>
              </a:buClr>
              <a:buSzPts val="1600"/>
              <a:buChar char="●"/>
            </a:pPr>
            <a:r>
              <a:rPr lang="en" sz="1600">
                <a:solidFill>
                  <a:srgbClr val="0E101A"/>
                </a:solidFill>
              </a:rPr>
              <a:t>Classification of </a:t>
            </a:r>
            <a:r>
              <a:rPr lang="en" sz="1600" b="1">
                <a:solidFill>
                  <a:srgbClr val="0E101A"/>
                </a:solidFill>
              </a:rPr>
              <a:t>road quality</a:t>
            </a:r>
            <a:r>
              <a:rPr lang="en" sz="1600">
                <a:solidFill>
                  <a:srgbClr val="0E101A"/>
                </a:solidFill>
              </a:rPr>
              <a:t> using </a:t>
            </a:r>
            <a:r>
              <a:rPr lang="en" sz="1600" b="1">
                <a:solidFill>
                  <a:srgbClr val="0E101A"/>
                </a:solidFill>
              </a:rPr>
              <a:t>High Resolution Satellite Images</a:t>
            </a:r>
            <a:r>
              <a:rPr lang="en" sz="1600">
                <a:solidFill>
                  <a:srgbClr val="0E101A"/>
                </a:solidFill>
              </a:rPr>
              <a:t> is our </a:t>
            </a:r>
            <a:r>
              <a:rPr lang="en" sz="1600" b="1">
                <a:solidFill>
                  <a:srgbClr val="0E101A"/>
                </a:solidFill>
              </a:rPr>
              <a:t>primary task.</a:t>
            </a:r>
            <a:endParaRPr sz="1600" b="1">
              <a:solidFill>
                <a:srgbClr val="0E101A"/>
              </a:solidFill>
            </a:endParaRPr>
          </a:p>
          <a:p>
            <a:pPr marL="457200" lvl="0" indent="0" algn="just" rtl="0">
              <a:spcBef>
                <a:spcPts val="1000"/>
              </a:spcBef>
              <a:spcAft>
                <a:spcPts val="0"/>
              </a:spcAft>
              <a:buNone/>
            </a:pPr>
            <a:endParaRPr sz="1500">
              <a:solidFill>
                <a:srgbClr val="0E101A"/>
              </a:solidFill>
            </a:endParaRPr>
          </a:p>
          <a:p>
            <a:pPr marL="457200" lvl="0" indent="0" algn="just" rtl="0">
              <a:spcBef>
                <a:spcPts val="1000"/>
              </a:spcBef>
              <a:spcAft>
                <a:spcPts val="0"/>
              </a:spcAft>
              <a:buNone/>
            </a:pPr>
            <a:endParaRPr sz="1500">
              <a:solidFill>
                <a:schemeClr val="dk1"/>
              </a:solidFill>
            </a:endParaRPr>
          </a:p>
          <a:p>
            <a:pPr marL="457200" lvl="0" indent="0" algn="just" rtl="0">
              <a:spcBef>
                <a:spcPts val="1000"/>
              </a:spcBef>
              <a:spcAft>
                <a:spcPts val="0"/>
              </a:spcAft>
              <a:buNone/>
            </a:pPr>
            <a:endParaRPr sz="1500">
              <a:solidFill>
                <a:schemeClr val="dk1"/>
              </a:solidFill>
            </a:endParaRPr>
          </a:p>
          <a:p>
            <a:pPr marL="457200" lvl="0" indent="0" algn="just" rtl="0">
              <a:spcBef>
                <a:spcPts val="1000"/>
              </a:spcBef>
              <a:spcAft>
                <a:spcPts val="1000"/>
              </a:spcAft>
              <a:buNone/>
            </a:pPr>
            <a:endParaRPr sz="1500"/>
          </a:p>
        </p:txBody>
      </p:sp>
      <p:sp>
        <p:nvSpPr>
          <p:cNvPr id="80" name="Google Shape;80;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4</a:t>
            </a:fld>
            <a:endParaRPr>
              <a:solidFill>
                <a:schemeClr val="dk2"/>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Convolution Layer</a:t>
            </a:r>
            <a:endParaRPr sz="2400" b="1"/>
          </a:p>
        </p:txBody>
      </p:sp>
      <p:sp>
        <p:nvSpPr>
          <p:cNvPr id="377" name="Google Shape;377;p52"/>
          <p:cNvSpPr txBox="1">
            <a:spLocks noGrp="1"/>
          </p:cNvSpPr>
          <p:nvPr>
            <p:ph type="body" idx="1"/>
          </p:nvPr>
        </p:nvSpPr>
        <p:spPr>
          <a:xfrm>
            <a:off x="311700" y="1115325"/>
            <a:ext cx="7917900" cy="3416400"/>
          </a:xfrm>
          <a:prstGeom prst="rect">
            <a:avLst/>
          </a:prstGeom>
        </p:spPr>
        <p:txBody>
          <a:bodyPr spcFirstLastPara="1" wrap="square" lIns="91425" tIns="91425" rIns="91425" bIns="91425" anchor="t" anchorCtr="0">
            <a:noAutofit/>
          </a:bodyPr>
          <a:lstStyle/>
          <a:p>
            <a:pPr marL="457200" lvl="0" indent="-317500" algn="just" rtl="0">
              <a:spcBef>
                <a:spcPts val="0"/>
              </a:spcBef>
              <a:spcAft>
                <a:spcPts val="0"/>
              </a:spcAft>
              <a:buClr>
                <a:schemeClr val="dk1"/>
              </a:buClr>
              <a:buSzPts val="1400"/>
              <a:buChar char="●"/>
            </a:pPr>
            <a:r>
              <a:rPr lang="en" sz="1400">
                <a:solidFill>
                  <a:schemeClr val="dk1"/>
                </a:solidFill>
              </a:rPr>
              <a:t>The Beginning Layer.</a:t>
            </a:r>
            <a:endParaRPr sz="1400">
              <a:solidFill>
                <a:schemeClr val="dk1"/>
              </a:solidFill>
            </a:endParaRPr>
          </a:p>
          <a:p>
            <a:pPr marL="457200" lvl="0" indent="-317500" algn="just" rtl="0">
              <a:spcBef>
                <a:spcPts val="0"/>
              </a:spcBef>
              <a:spcAft>
                <a:spcPts val="0"/>
              </a:spcAft>
              <a:buClr>
                <a:schemeClr val="dk1"/>
              </a:buClr>
              <a:buSzPts val="1400"/>
              <a:buChar char="●"/>
            </a:pPr>
            <a:r>
              <a:rPr lang="en" sz="1400">
                <a:solidFill>
                  <a:schemeClr val="dk1"/>
                </a:solidFill>
              </a:rPr>
              <a:t>Converting all the image into 64*64*3 homogenous dimension.</a:t>
            </a:r>
            <a:endParaRPr sz="14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Convolutional kernel of 16 convolutional filters of size 5*5 with the support of 3 tensor channels.</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Batch Normalization is used to standardize the inputs to network.</a:t>
            </a:r>
            <a:endParaRPr sz="1500">
              <a:solidFill>
                <a:schemeClr val="dk1"/>
              </a:solidFill>
            </a:endParaRPr>
          </a:p>
          <a:p>
            <a:pPr marL="457200" lvl="0" indent="-323850" algn="just" rtl="0">
              <a:spcBef>
                <a:spcPts val="0"/>
              </a:spcBef>
              <a:spcAft>
                <a:spcPts val="0"/>
              </a:spcAft>
              <a:buClr>
                <a:schemeClr val="dk1"/>
              </a:buClr>
              <a:buSzPts val="1500"/>
              <a:buChar char="●"/>
            </a:pPr>
            <a:r>
              <a:rPr lang="en" sz="1500">
                <a:solidFill>
                  <a:schemeClr val="dk1"/>
                </a:solidFill>
              </a:rPr>
              <a:t>ReLU as Activation function.</a:t>
            </a:r>
            <a:endParaRPr sz="1500">
              <a:solidFill>
                <a:schemeClr val="dk1"/>
              </a:solidFill>
            </a:endParaRPr>
          </a:p>
        </p:txBody>
      </p:sp>
      <p:sp>
        <p:nvSpPr>
          <p:cNvPr id="378" name="Google Shape;378;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40</a:t>
            </a:fld>
            <a:endParaRPr/>
          </a:p>
        </p:txBody>
      </p:sp>
      <p:pic>
        <p:nvPicPr>
          <p:cNvPr id="379" name="Google Shape;379;p52"/>
          <p:cNvPicPr preferRelativeResize="0"/>
          <p:nvPr/>
        </p:nvPicPr>
        <p:blipFill>
          <a:blip r:embed="rId3">
            <a:alphaModFix/>
          </a:blip>
          <a:stretch>
            <a:fillRect/>
          </a:stretch>
        </p:blipFill>
        <p:spPr>
          <a:xfrm>
            <a:off x="4858500" y="2739075"/>
            <a:ext cx="3825126" cy="22539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Max Pooling Layer</a:t>
            </a:r>
            <a:endParaRPr sz="2400" b="1"/>
          </a:p>
        </p:txBody>
      </p:sp>
      <p:sp>
        <p:nvSpPr>
          <p:cNvPr id="385" name="Google Shape;385;p5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sz="1400">
                <a:solidFill>
                  <a:schemeClr val="dk1"/>
                </a:solidFill>
              </a:rPr>
              <a:t>Because of overfitting Max pooling layer was introduced.</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Maxpooling2d  for the model.</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Runs on 8*8*64 dimension.</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Pool size used (2,2)</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Output: Pooled feature map.</a:t>
            </a:r>
            <a:endParaRPr sz="1400">
              <a:solidFill>
                <a:schemeClr val="dk1"/>
              </a:solidFill>
            </a:endParaRPr>
          </a:p>
          <a:p>
            <a:pPr marL="0" lvl="0" indent="0" algn="l" rtl="0">
              <a:spcBef>
                <a:spcPts val="1600"/>
              </a:spcBef>
              <a:spcAft>
                <a:spcPts val="1600"/>
              </a:spcAft>
              <a:buNone/>
            </a:pPr>
            <a:endParaRPr sz="1400">
              <a:solidFill>
                <a:schemeClr val="dk1"/>
              </a:solidFill>
            </a:endParaRPr>
          </a:p>
        </p:txBody>
      </p:sp>
      <p:sp>
        <p:nvSpPr>
          <p:cNvPr id="386" name="Google Shape;386;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41</a:t>
            </a:fld>
            <a:endParaRPr/>
          </a:p>
        </p:txBody>
      </p:sp>
      <p:pic>
        <p:nvPicPr>
          <p:cNvPr id="387" name="Google Shape;387;p53"/>
          <p:cNvPicPr preferRelativeResize="0"/>
          <p:nvPr/>
        </p:nvPicPr>
        <p:blipFill>
          <a:blip r:embed="rId3">
            <a:alphaModFix/>
          </a:blip>
          <a:stretch>
            <a:fillRect/>
          </a:stretch>
        </p:blipFill>
        <p:spPr>
          <a:xfrm>
            <a:off x="4858500" y="2739075"/>
            <a:ext cx="3825126" cy="22539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Flatten Layer</a:t>
            </a:r>
            <a:endParaRPr sz="2400" b="1"/>
          </a:p>
        </p:txBody>
      </p:sp>
      <p:sp>
        <p:nvSpPr>
          <p:cNvPr id="393" name="Google Shape;393;p5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17500" algn="just" rtl="0">
              <a:spcBef>
                <a:spcPts val="0"/>
              </a:spcBef>
              <a:spcAft>
                <a:spcPts val="0"/>
              </a:spcAft>
              <a:buClr>
                <a:schemeClr val="dk1"/>
              </a:buClr>
              <a:buSzPts val="1400"/>
              <a:buChar char="●"/>
            </a:pPr>
            <a:r>
              <a:rPr lang="en" sz="1400">
                <a:solidFill>
                  <a:schemeClr val="dk1"/>
                </a:solidFill>
              </a:rPr>
              <a:t>Pooled feature map is work as the input.</a:t>
            </a:r>
            <a:endParaRPr sz="1400">
              <a:solidFill>
                <a:schemeClr val="dk1"/>
              </a:solidFill>
            </a:endParaRPr>
          </a:p>
          <a:p>
            <a:pPr marL="457200" lvl="0" indent="-317500" algn="just" rtl="0">
              <a:spcBef>
                <a:spcPts val="0"/>
              </a:spcBef>
              <a:spcAft>
                <a:spcPts val="0"/>
              </a:spcAft>
              <a:buClr>
                <a:schemeClr val="dk1"/>
              </a:buClr>
              <a:buSzPts val="1400"/>
              <a:buChar char="●"/>
            </a:pPr>
            <a:r>
              <a:rPr lang="en" sz="1400">
                <a:solidFill>
                  <a:schemeClr val="dk1"/>
                </a:solidFill>
              </a:rPr>
              <a:t>Transform the whole matrix into a single column vector.</a:t>
            </a:r>
            <a:endParaRPr sz="1400">
              <a:solidFill>
                <a:schemeClr val="dk1"/>
              </a:solidFill>
            </a:endParaRPr>
          </a:p>
          <a:p>
            <a:pPr marL="457200" lvl="0" indent="-317500" algn="just" rtl="0">
              <a:spcBef>
                <a:spcPts val="0"/>
              </a:spcBef>
              <a:spcAft>
                <a:spcPts val="0"/>
              </a:spcAft>
              <a:buClr>
                <a:schemeClr val="dk1"/>
              </a:buClr>
              <a:buSzPts val="1400"/>
              <a:buChar char="●"/>
            </a:pPr>
            <a:r>
              <a:rPr lang="en" sz="1400">
                <a:solidFill>
                  <a:schemeClr val="dk1"/>
                </a:solidFill>
              </a:rPr>
              <a:t>Fed to the neural network for processing.</a:t>
            </a:r>
            <a:endParaRPr sz="1400">
              <a:solidFill>
                <a:schemeClr val="dk1"/>
              </a:solidFill>
            </a:endParaRPr>
          </a:p>
        </p:txBody>
      </p:sp>
      <p:sp>
        <p:nvSpPr>
          <p:cNvPr id="394" name="Google Shape;394;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42</a:t>
            </a:fld>
            <a:endParaRPr/>
          </a:p>
        </p:txBody>
      </p:sp>
      <p:pic>
        <p:nvPicPr>
          <p:cNvPr id="395" name="Google Shape;395;p54"/>
          <p:cNvPicPr preferRelativeResize="0"/>
          <p:nvPr/>
        </p:nvPicPr>
        <p:blipFill>
          <a:blip r:embed="rId3">
            <a:alphaModFix/>
          </a:blip>
          <a:stretch>
            <a:fillRect/>
          </a:stretch>
        </p:blipFill>
        <p:spPr>
          <a:xfrm>
            <a:off x="4858500" y="2739075"/>
            <a:ext cx="3825126" cy="22539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Fully Connected Layer</a:t>
            </a:r>
            <a:endParaRPr sz="2400" b="1"/>
          </a:p>
        </p:txBody>
      </p:sp>
      <p:sp>
        <p:nvSpPr>
          <p:cNvPr id="401" name="Google Shape;401;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sz="1400">
                <a:solidFill>
                  <a:schemeClr val="dk1"/>
                </a:solidFill>
              </a:rPr>
              <a:t>Three fully connected layers were employed.</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Obtained single vector goes as an input.</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4096, 512,256 nodes in the hidden layer.</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For better convergence </a:t>
            </a:r>
            <a:r>
              <a:rPr lang="en" sz="1400" b="1">
                <a:solidFill>
                  <a:schemeClr val="dk1"/>
                </a:solidFill>
              </a:rPr>
              <a:t>ReLU</a:t>
            </a:r>
            <a:r>
              <a:rPr lang="en" sz="1400">
                <a:solidFill>
                  <a:schemeClr val="dk1"/>
                </a:solidFill>
              </a:rPr>
              <a:t> and </a:t>
            </a:r>
            <a:r>
              <a:rPr lang="en" sz="1400" b="1">
                <a:solidFill>
                  <a:schemeClr val="dk1"/>
                </a:solidFill>
              </a:rPr>
              <a:t>dropout</a:t>
            </a:r>
            <a:r>
              <a:rPr lang="en" sz="1400">
                <a:solidFill>
                  <a:schemeClr val="dk1"/>
                </a:solidFill>
              </a:rPr>
              <a:t> function is used as an activation function after each fully connected layer.</a:t>
            </a:r>
            <a:endParaRPr sz="1400">
              <a:solidFill>
                <a:schemeClr val="dk1"/>
              </a:solidFill>
            </a:endParaRPr>
          </a:p>
        </p:txBody>
      </p:sp>
      <p:sp>
        <p:nvSpPr>
          <p:cNvPr id="402" name="Google Shape;402;p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43</a:t>
            </a:fld>
            <a:endParaRPr/>
          </a:p>
        </p:txBody>
      </p:sp>
      <p:pic>
        <p:nvPicPr>
          <p:cNvPr id="403" name="Google Shape;403;p55"/>
          <p:cNvPicPr preferRelativeResize="0"/>
          <p:nvPr/>
        </p:nvPicPr>
        <p:blipFill>
          <a:blip r:embed="rId3">
            <a:alphaModFix/>
          </a:blip>
          <a:stretch>
            <a:fillRect/>
          </a:stretch>
        </p:blipFill>
        <p:spPr>
          <a:xfrm>
            <a:off x="4858500" y="2739075"/>
            <a:ext cx="3825126" cy="22539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56"/>
          <p:cNvSpPr txBox="1">
            <a:spLocks noGrp="1"/>
          </p:cNvSpPr>
          <p:nvPr>
            <p:ph type="title"/>
          </p:nvPr>
        </p:nvSpPr>
        <p:spPr>
          <a:xfrm>
            <a:off x="387900" y="2467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Hyperparameter Settings</a:t>
            </a:r>
            <a:endParaRPr sz="2400" b="1"/>
          </a:p>
        </p:txBody>
      </p:sp>
      <p:sp>
        <p:nvSpPr>
          <p:cNvPr id="409" name="Google Shape;409;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44</a:t>
            </a:fld>
            <a:endParaRPr/>
          </a:p>
        </p:txBody>
      </p:sp>
      <p:graphicFrame>
        <p:nvGraphicFramePr>
          <p:cNvPr id="410" name="Google Shape;410;p56"/>
          <p:cNvGraphicFramePr/>
          <p:nvPr/>
        </p:nvGraphicFramePr>
        <p:xfrm>
          <a:off x="1448250" y="977700"/>
          <a:ext cx="3000000" cy="3000000"/>
        </p:xfrm>
        <a:graphic>
          <a:graphicData uri="http://schemas.openxmlformats.org/drawingml/2006/table">
            <a:tbl>
              <a:tblPr>
                <a:noFill/>
                <a:tableStyleId>{DB76E5D6-CCF0-48F1-A886-483FD6B0A5EA}</a:tableStyleId>
              </a:tblPr>
              <a:tblGrid>
                <a:gridCol w="2413000">
                  <a:extLst>
                    <a:ext uri="{9D8B030D-6E8A-4147-A177-3AD203B41FA5}">
                      <a16:colId xmlns:a16="http://schemas.microsoft.com/office/drawing/2014/main" val="20000"/>
                    </a:ext>
                  </a:extLst>
                </a:gridCol>
              </a:tblGrid>
              <a:tr h="426875">
                <a:tc>
                  <a:txBody>
                    <a:bodyPr/>
                    <a:lstStyle/>
                    <a:p>
                      <a:pPr marL="0" lvl="0" indent="0" algn="l" rtl="0">
                        <a:spcBef>
                          <a:spcPts val="0"/>
                        </a:spcBef>
                        <a:spcAft>
                          <a:spcPts val="0"/>
                        </a:spcAft>
                        <a:buNone/>
                      </a:pPr>
                      <a:r>
                        <a:rPr lang="en" sz="1300" b="1"/>
                        <a:t>Stage</a:t>
                      </a:r>
                      <a:endParaRPr b="1"/>
                    </a:p>
                  </a:txBody>
                  <a:tcPr marL="91425" marR="91425" marT="91425" marB="91425"/>
                </a:tc>
                <a:extLst>
                  <a:ext uri="{0D108BD9-81ED-4DB2-BD59-A6C34878D82A}">
                    <a16:rowId xmlns:a16="http://schemas.microsoft.com/office/drawing/2014/main" val="10000"/>
                  </a:ext>
                </a:extLst>
              </a:tr>
            </a:tbl>
          </a:graphicData>
        </a:graphic>
      </p:graphicFrame>
      <p:graphicFrame>
        <p:nvGraphicFramePr>
          <p:cNvPr id="411" name="Google Shape;411;p56"/>
          <p:cNvGraphicFramePr/>
          <p:nvPr/>
        </p:nvGraphicFramePr>
        <p:xfrm>
          <a:off x="1448250" y="1404575"/>
          <a:ext cx="3000000" cy="3000000"/>
        </p:xfrm>
        <a:graphic>
          <a:graphicData uri="http://schemas.openxmlformats.org/drawingml/2006/table">
            <a:tbl>
              <a:tblPr>
                <a:noFill/>
                <a:tableStyleId>{DB76E5D6-CCF0-48F1-A886-483FD6B0A5EA}</a:tableStyleId>
              </a:tblPr>
              <a:tblGrid>
                <a:gridCol w="2413000">
                  <a:extLst>
                    <a:ext uri="{9D8B030D-6E8A-4147-A177-3AD203B41FA5}">
                      <a16:colId xmlns:a16="http://schemas.microsoft.com/office/drawing/2014/main" val="20000"/>
                    </a:ext>
                  </a:extLst>
                </a:gridCol>
              </a:tblGrid>
              <a:tr h="578400">
                <a:tc>
                  <a:txBody>
                    <a:bodyPr/>
                    <a:lstStyle/>
                    <a:p>
                      <a:pPr marL="0" lvl="0" indent="0" algn="l" rtl="0">
                        <a:spcBef>
                          <a:spcPts val="0"/>
                        </a:spcBef>
                        <a:spcAft>
                          <a:spcPts val="0"/>
                        </a:spcAft>
                        <a:buNone/>
                      </a:pPr>
                      <a:r>
                        <a:rPr lang="en"/>
                        <a:t>Initialization</a:t>
                      </a:r>
                      <a:endParaRPr/>
                    </a:p>
                  </a:txBody>
                  <a:tcPr marL="91425" marR="91425" marT="91425" marB="91425"/>
                </a:tc>
                <a:extLst>
                  <a:ext uri="{0D108BD9-81ED-4DB2-BD59-A6C34878D82A}">
                    <a16:rowId xmlns:a16="http://schemas.microsoft.com/office/drawing/2014/main" val="10000"/>
                  </a:ext>
                </a:extLst>
              </a:tr>
              <a:tr h="2602800">
                <a:tc>
                  <a:txBody>
                    <a:bodyPr/>
                    <a:lstStyle/>
                    <a:p>
                      <a:pPr marL="0" lvl="0" indent="0" algn="l" rtl="0">
                        <a:spcBef>
                          <a:spcPts val="0"/>
                        </a:spcBef>
                        <a:spcAft>
                          <a:spcPts val="0"/>
                        </a:spcAft>
                        <a:buNone/>
                      </a:pPr>
                      <a:r>
                        <a:rPr lang="en"/>
                        <a:t>Training</a:t>
                      </a:r>
                      <a:endParaRPr/>
                    </a:p>
                  </a:txBody>
                  <a:tcPr marL="91425" marR="91425" marT="91425" marB="91425"/>
                </a:tc>
                <a:extLst>
                  <a:ext uri="{0D108BD9-81ED-4DB2-BD59-A6C34878D82A}">
                    <a16:rowId xmlns:a16="http://schemas.microsoft.com/office/drawing/2014/main" val="10001"/>
                  </a:ext>
                </a:extLst>
              </a:tr>
            </a:tbl>
          </a:graphicData>
        </a:graphic>
      </p:graphicFrame>
      <p:graphicFrame>
        <p:nvGraphicFramePr>
          <p:cNvPr id="412" name="Google Shape;412;p56"/>
          <p:cNvGraphicFramePr/>
          <p:nvPr/>
        </p:nvGraphicFramePr>
        <p:xfrm>
          <a:off x="3861238" y="977700"/>
          <a:ext cx="3000000" cy="3000000"/>
        </p:xfrm>
        <a:graphic>
          <a:graphicData uri="http://schemas.openxmlformats.org/drawingml/2006/table">
            <a:tbl>
              <a:tblPr>
                <a:noFill/>
                <a:tableStyleId>{DB76E5D6-CCF0-48F1-A886-483FD6B0A5EA}</a:tableStyleId>
              </a:tblPr>
              <a:tblGrid>
                <a:gridCol w="1860925">
                  <a:extLst>
                    <a:ext uri="{9D8B030D-6E8A-4147-A177-3AD203B41FA5}">
                      <a16:colId xmlns:a16="http://schemas.microsoft.com/office/drawing/2014/main" val="20000"/>
                    </a:ext>
                  </a:extLst>
                </a:gridCol>
                <a:gridCol w="1715000">
                  <a:extLst>
                    <a:ext uri="{9D8B030D-6E8A-4147-A177-3AD203B41FA5}">
                      <a16:colId xmlns:a16="http://schemas.microsoft.com/office/drawing/2014/main" val="20001"/>
                    </a:ext>
                  </a:extLst>
                </a:gridCol>
              </a:tblGrid>
              <a:tr h="426875">
                <a:tc>
                  <a:txBody>
                    <a:bodyPr/>
                    <a:lstStyle/>
                    <a:p>
                      <a:pPr marL="0" lvl="0" indent="0" algn="l" rtl="0">
                        <a:lnSpc>
                          <a:spcPct val="115000"/>
                        </a:lnSpc>
                        <a:spcBef>
                          <a:spcPts val="0"/>
                        </a:spcBef>
                        <a:spcAft>
                          <a:spcPts val="0"/>
                        </a:spcAft>
                        <a:buNone/>
                      </a:pPr>
                      <a:r>
                        <a:rPr lang="en" b="1"/>
                        <a:t>Hyper-parameter</a:t>
                      </a:r>
                      <a:endParaRPr b="1"/>
                    </a:p>
                  </a:txBody>
                  <a:tcPr marL="91425" marR="91425" marT="91425" marB="91425"/>
                </a:tc>
                <a:tc>
                  <a:txBody>
                    <a:bodyPr/>
                    <a:lstStyle/>
                    <a:p>
                      <a:pPr marL="0" lvl="0" indent="0" algn="l" rtl="0">
                        <a:lnSpc>
                          <a:spcPct val="115000"/>
                        </a:lnSpc>
                        <a:spcBef>
                          <a:spcPts val="0"/>
                        </a:spcBef>
                        <a:spcAft>
                          <a:spcPts val="0"/>
                        </a:spcAft>
                        <a:buNone/>
                      </a:pPr>
                      <a:r>
                        <a:rPr lang="en" b="1"/>
                        <a:t>Value</a:t>
                      </a:r>
                      <a:endParaRPr b="1"/>
                    </a:p>
                  </a:txBody>
                  <a:tcPr marL="91425" marR="91425" marT="91425" marB="91425"/>
                </a:tc>
                <a:extLst>
                  <a:ext uri="{0D108BD9-81ED-4DB2-BD59-A6C34878D82A}">
                    <a16:rowId xmlns:a16="http://schemas.microsoft.com/office/drawing/2014/main" val="10000"/>
                  </a:ext>
                </a:extLst>
              </a:tr>
              <a:tr h="289200">
                <a:tc>
                  <a:txBody>
                    <a:bodyPr/>
                    <a:lstStyle/>
                    <a:p>
                      <a:pPr marL="0" lvl="0" indent="0" algn="l" rtl="0">
                        <a:lnSpc>
                          <a:spcPct val="50000"/>
                        </a:lnSpc>
                        <a:spcBef>
                          <a:spcPts val="0"/>
                        </a:spcBef>
                        <a:spcAft>
                          <a:spcPts val="0"/>
                        </a:spcAft>
                        <a:buNone/>
                      </a:pPr>
                      <a:r>
                        <a:rPr lang="en" sz="1100">
                          <a:highlight>
                            <a:schemeClr val="lt1"/>
                          </a:highlight>
                        </a:rPr>
                        <a:t>Bias</a:t>
                      </a:r>
                      <a:endParaRPr sz="1100">
                        <a:highlight>
                          <a:schemeClr val="lt1"/>
                        </a:highlight>
                      </a:endParaRPr>
                    </a:p>
                  </a:txBody>
                  <a:tcPr marL="91425" marR="91425" marT="91425" marB="91425"/>
                </a:tc>
                <a:tc>
                  <a:txBody>
                    <a:bodyPr/>
                    <a:lstStyle/>
                    <a:p>
                      <a:pPr marL="0" lvl="0" indent="0" algn="l" rtl="0">
                        <a:lnSpc>
                          <a:spcPct val="50000"/>
                        </a:lnSpc>
                        <a:spcBef>
                          <a:spcPts val="0"/>
                        </a:spcBef>
                        <a:spcAft>
                          <a:spcPts val="0"/>
                        </a:spcAft>
                        <a:buNone/>
                      </a:pPr>
                      <a:r>
                        <a:rPr lang="en" sz="1100">
                          <a:highlight>
                            <a:schemeClr val="lt1"/>
                          </a:highlight>
                        </a:rPr>
                        <a:t>Zeros</a:t>
                      </a:r>
                      <a:endParaRPr sz="1100">
                        <a:highlight>
                          <a:schemeClr val="lt1"/>
                        </a:highlight>
                      </a:endParaRPr>
                    </a:p>
                  </a:txBody>
                  <a:tcPr marL="91425" marR="91425" marT="91425" marB="91425"/>
                </a:tc>
                <a:extLst>
                  <a:ext uri="{0D108BD9-81ED-4DB2-BD59-A6C34878D82A}">
                    <a16:rowId xmlns:a16="http://schemas.microsoft.com/office/drawing/2014/main" val="10001"/>
                  </a:ext>
                </a:extLst>
              </a:tr>
              <a:tr h="289200">
                <a:tc>
                  <a:txBody>
                    <a:bodyPr/>
                    <a:lstStyle/>
                    <a:p>
                      <a:pPr marL="0" lvl="0" indent="0" algn="l" rtl="0">
                        <a:lnSpc>
                          <a:spcPct val="50000"/>
                        </a:lnSpc>
                        <a:spcBef>
                          <a:spcPts val="0"/>
                        </a:spcBef>
                        <a:spcAft>
                          <a:spcPts val="0"/>
                        </a:spcAft>
                        <a:buNone/>
                      </a:pPr>
                      <a:r>
                        <a:rPr lang="en" sz="1100">
                          <a:highlight>
                            <a:schemeClr val="lt1"/>
                          </a:highlight>
                        </a:rPr>
                        <a:t>Weights</a:t>
                      </a:r>
                      <a:endParaRPr sz="1100">
                        <a:highlight>
                          <a:schemeClr val="lt1"/>
                        </a:highlight>
                      </a:endParaRPr>
                    </a:p>
                  </a:txBody>
                  <a:tcPr marL="91425" marR="91425" marT="91425" marB="91425"/>
                </a:tc>
                <a:tc>
                  <a:txBody>
                    <a:bodyPr/>
                    <a:lstStyle/>
                    <a:p>
                      <a:pPr marL="0" lvl="0" indent="0" algn="l" rtl="0">
                        <a:lnSpc>
                          <a:spcPct val="50000"/>
                        </a:lnSpc>
                        <a:spcBef>
                          <a:spcPts val="0"/>
                        </a:spcBef>
                        <a:spcAft>
                          <a:spcPts val="0"/>
                        </a:spcAft>
                        <a:buNone/>
                      </a:pPr>
                      <a:r>
                        <a:rPr lang="en" sz="1100">
                          <a:highlight>
                            <a:schemeClr val="lt1"/>
                          </a:highlight>
                        </a:rPr>
                        <a:t>uniform</a:t>
                      </a:r>
                      <a:endParaRPr sz="1100">
                        <a:highlight>
                          <a:schemeClr val="lt1"/>
                        </a:highlight>
                      </a:endParaRPr>
                    </a:p>
                  </a:txBody>
                  <a:tcPr marL="91425" marR="91425" marT="91425" marB="91425"/>
                </a:tc>
                <a:extLst>
                  <a:ext uri="{0D108BD9-81ED-4DB2-BD59-A6C34878D82A}">
                    <a16:rowId xmlns:a16="http://schemas.microsoft.com/office/drawing/2014/main" val="10002"/>
                  </a:ext>
                </a:extLst>
              </a:tr>
              <a:tr h="289200">
                <a:tc>
                  <a:txBody>
                    <a:bodyPr/>
                    <a:lstStyle/>
                    <a:p>
                      <a:pPr marL="0" lvl="0" indent="0" algn="l" rtl="0">
                        <a:lnSpc>
                          <a:spcPct val="50000"/>
                        </a:lnSpc>
                        <a:spcBef>
                          <a:spcPts val="0"/>
                        </a:spcBef>
                        <a:spcAft>
                          <a:spcPts val="0"/>
                        </a:spcAft>
                        <a:buNone/>
                      </a:pPr>
                      <a:r>
                        <a:rPr lang="en" sz="1100">
                          <a:highlight>
                            <a:schemeClr val="lt1"/>
                          </a:highlight>
                        </a:rPr>
                        <a:t>Learning Rate</a:t>
                      </a:r>
                      <a:endParaRPr sz="1100">
                        <a:highlight>
                          <a:schemeClr val="lt1"/>
                        </a:highlight>
                      </a:endParaRPr>
                    </a:p>
                  </a:txBody>
                  <a:tcPr marL="91425" marR="91425" marT="91425" marB="91425"/>
                </a:tc>
                <a:tc>
                  <a:txBody>
                    <a:bodyPr/>
                    <a:lstStyle/>
                    <a:p>
                      <a:pPr marL="0" lvl="0" indent="0" algn="l" rtl="0">
                        <a:lnSpc>
                          <a:spcPct val="50000"/>
                        </a:lnSpc>
                        <a:spcBef>
                          <a:spcPts val="0"/>
                        </a:spcBef>
                        <a:spcAft>
                          <a:spcPts val="0"/>
                        </a:spcAft>
                        <a:buNone/>
                      </a:pPr>
                      <a:r>
                        <a:rPr lang="en" sz="1100">
                          <a:highlight>
                            <a:schemeClr val="lt1"/>
                          </a:highlight>
                        </a:rPr>
                        <a:t>0.001</a:t>
                      </a:r>
                      <a:endParaRPr sz="1100">
                        <a:highlight>
                          <a:schemeClr val="lt1"/>
                        </a:highlight>
                      </a:endParaRPr>
                    </a:p>
                  </a:txBody>
                  <a:tcPr marL="91425" marR="91425" marT="91425" marB="91425"/>
                </a:tc>
                <a:extLst>
                  <a:ext uri="{0D108BD9-81ED-4DB2-BD59-A6C34878D82A}">
                    <a16:rowId xmlns:a16="http://schemas.microsoft.com/office/drawing/2014/main" val="10003"/>
                  </a:ext>
                </a:extLst>
              </a:tr>
              <a:tr h="289200">
                <a:tc>
                  <a:txBody>
                    <a:bodyPr/>
                    <a:lstStyle/>
                    <a:p>
                      <a:pPr marL="0" lvl="0" indent="0" algn="l" rtl="0">
                        <a:lnSpc>
                          <a:spcPct val="50000"/>
                        </a:lnSpc>
                        <a:spcBef>
                          <a:spcPts val="0"/>
                        </a:spcBef>
                        <a:spcAft>
                          <a:spcPts val="0"/>
                        </a:spcAft>
                        <a:buNone/>
                      </a:pPr>
                      <a:r>
                        <a:rPr lang="en" sz="1100">
                          <a:highlight>
                            <a:schemeClr val="lt1"/>
                          </a:highlight>
                        </a:rPr>
                        <a:t>Optimizer</a:t>
                      </a:r>
                      <a:endParaRPr sz="1100">
                        <a:highlight>
                          <a:schemeClr val="lt1"/>
                        </a:highlight>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lnSpc>
                          <a:spcPct val="50000"/>
                        </a:lnSpc>
                        <a:spcBef>
                          <a:spcPts val="0"/>
                        </a:spcBef>
                        <a:spcAft>
                          <a:spcPts val="0"/>
                        </a:spcAft>
                        <a:buNone/>
                      </a:pPr>
                      <a:r>
                        <a:rPr lang="en" sz="1100">
                          <a:highlight>
                            <a:schemeClr val="lt1"/>
                          </a:highlight>
                        </a:rPr>
                        <a:t>Adam</a:t>
                      </a:r>
                      <a:endParaRPr sz="1100">
                        <a:highlight>
                          <a:schemeClr val="lt1"/>
                        </a:highlight>
                      </a:endParaRPr>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289200">
                <a:tc>
                  <a:txBody>
                    <a:bodyPr/>
                    <a:lstStyle/>
                    <a:p>
                      <a:pPr marL="0" lvl="0" indent="0" algn="l" rtl="0">
                        <a:lnSpc>
                          <a:spcPct val="50000"/>
                        </a:lnSpc>
                        <a:spcBef>
                          <a:spcPts val="0"/>
                        </a:spcBef>
                        <a:spcAft>
                          <a:spcPts val="0"/>
                        </a:spcAft>
                        <a:buNone/>
                      </a:pPr>
                      <a:r>
                        <a:rPr lang="en" sz="1100">
                          <a:highlight>
                            <a:schemeClr val="lt1"/>
                          </a:highlight>
                        </a:rPr>
                        <a:t>Gamma</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50000"/>
                        </a:lnSpc>
                        <a:spcBef>
                          <a:spcPts val="0"/>
                        </a:spcBef>
                        <a:spcAft>
                          <a:spcPts val="0"/>
                        </a:spcAft>
                        <a:buNone/>
                      </a:pPr>
                      <a:r>
                        <a:rPr lang="en" sz="1100">
                          <a:highlight>
                            <a:schemeClr val="lt1"/>
                          </a:highlight>
                        </a:rPr>
                        <a:t>0.1</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289200">
                <a:tc>
                  <a:txBody>
                    <a:bodyPr/>
                    <a:lstStyle/>
                    <a:p>
                      <a:pPr marL="0" lvl="0" indent="0" algn="l" rtl="0">
                        <a:lnSpc>
                          <a:spcPct val="50000"/>
                        </a:lnSpc>
                        <a:spcBef>
                          <a:spcPts val="0"/>
                        </a:spcBef>
                        <a:spcAft>
                          <a:spcPts val="0"/>
                        </a:spcAft>
                        <a:buNone/>
                      </a:pPr>
                      <a:r>
                        <a:rPr lang="en" sz="1100">
                          <a:highlight>
                            <a:schemeClr val="lt1"/>
                          </a:highlight>
                        </a:rPr>
                        <a:t>Momentum</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50000"/>
                        </a:lnSpc>
                        <a:spcBef>
                          <a:spcPts val="0"/>
                        </a:spcBef>
                        <a:spcAft>
                          <a:spcPts val="0"/>
                        </a:spcAft>
                        <a:buNone/>
                      </a:pPr>
                      <a:r>
                        <a:rPr lang="en" sz="1100">
                          <a:highlight>
                            <a:schemeClr val="lt1"/>
                          </a:highlight>
                        </a:rPr>
                        <a:t>0.1</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289200">
                <a:tc>
                  <a:txBody>
                    <a:bodyPr/>
                    <a:lstStyle/>
                    <a:p>
                      <a:pPr marL="0" lvl="0" indent="0" algn="l" rtl="0">
                        <a:lnSpc>
                          <a:spcPct val="50000"/>
                        </a:lnSpc>
                        <a:spcBef>
                          <a:spcPts val="0"/>
                        </a:spcBef>
                        <a:spcAft>
                          <a:spcPts val="0"/>
                        </a:spcAft>
                        <a:buNone/>
                      </a:pPr>
                      <a:r>
                        <a:rPr lang="en" sz="1100">
                          <a:highlight>
                            <a:schemeClr val="lt1"/>
                          </a:highlight>
                        </a:rPr>
                        <a:t>Step_size</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50000"/>
                        </a:lnSpc>
                        <a:spcBef>
                          <a:spcPts val="0"/>
                        </a:spcBef>
                        <a:spcAft>
                          <a:spcPts val="0"/>
                        </a:spcAft>
                        <a:buNone/>
                      </a:pPr>
                      <a:r>
                        <a:rPr lang="en" sz="1100">
                          <a:highlight>
                            <a:schemeClr val="lt1"/>
                          </a:highlight>
                        </a:rPr>
                        <a:t>7</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289200">
                <a:tc>
                  <a:txBody>
                    <a:bodyPr/>
                    <a:lstStyle/>
                    <a:p>
                      <a:pPr marL="0" lvl="0" indent="0" algn="l" rtl="0">
                        <a:lnSpc>
                          <a:spcPct val="50000"/>
                        </a:lnSpc>
                        <a:spcBef>
                          <a:spcPts val="0"/>
                        </a:spcBef>
                        <a:spcAft>
                          <a:spcPts val="0"/>
                        </a:spcAft>
                        <a:buNone/>
                      </a:pPr>
                      <a:r>
                        <a:rPr lang="en" sz="1100">
                          <a:highlight>
                            <a:schemeClr val="lt1"/>
                          </a:highlight>
                        </a:rPr>
                        <a:t>Decay</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50000"/>
                        </a:lnSpc>
                        <a:spcBef>
                          <a:spcPts val="0"/>
                        </a:spcBef>
                        <a:spcAft>
                          <a:spcPts val="0"/>
                        </a:spcAft>
                        <a:buNone/>
                      </a:pPr>
                      <a:r>
                        <a:rPr lang="en" sz="1100">
                          <a:highlight>
                            <a:schemeClr val="lt1"/>
                          </a:highlight>
                        </a:rPr>
                        <a:t>0.0</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289200">
                <a:tc>
                  <a:txBody>
                    <a:bodyPr/>
                    <a:lstStyle/>
                    <a:p>
                      <a:pPr marL="0" lvl="0" indent="0" algn="l" rtl="0">
                        <a:lnSpc>
                          <a:spcPct val="50000"/>
                        </a:lnSpc>
                        <a:spcBef>
                          <a:spcPts val="0"/>
                        </a:spcBef>
                        <a:spcAft>
                          <a:spcPts val="0"/>
                        </a:spcAft>
                        <a:buNone/>
                      </a:pPr>
                      <a:r>
                        <a:rPr lang="en" sz="1100">
                          <a:highlight>
                            <a:schemeClr val="lt1"/>
                          </a:highlight>
                        </a:rPr>
                        <a:t>Loss_function</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50000"/>
                        </a:lnSpc>
                        <a:spcBef>
                          <a:spcPts val="0"/>
                        </a:spcBef>
                        <a:spcAft>
                          <a:spcPts val="0"/>
                        </a:spcAft>
                        <a:buNone/>
                      </a:pPr>
                      <a:r>
                        <a:rPr lang="en" sz="1100">
                          <a:highlight>
                            <a:schemeClr val="lt1"/>
                          </a:highlight>
                        </a:rPr>
                        <a:t>cross_entropy</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289200">
                <a:tc>
                  <a:txBody>
                    <a:bodyPr/>
                    <a:lstStyle/>
                    <a:p>
                      <a:pPr marL="0" lvl="0" indent="0" algn="l" rtl="0">
                        <a:lnSpc>
                          <a:spcPct val="50000"/>
                        </a:lnSpc>
                        <a:spcBef>
                          <a:spcPts val="0"/>
                        </a:spcBef>
                        <a:spcAft>
                          <a:spcPts val="0"/>
                        </a:spcAft>
                        <a:buNone/>
                      </a:pPr>
                      <a:r>
                        <a:rPr lang="en" sz="1100">
                          <a:highlight>
                            <a:schemeClr val="lt1"/>
                          </a:highlight>
                        </a:rPr>
                        <a:t>Batch_size</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50000"/>
                        </a:lnSpc>
                        <a:spcBef>
                          <a:spcPts val="0"/>
                        </a:spcBef>
                        <a:spcAft>
                          <a:spcPts val="0"/>
                        </a:spcAft>
                        <a:buNone/>
                      </a:pPr>
                      <a:r>
                        <a:rPr lang="en" sz="1100">
                          <a:highlight>
                            <a:schemeClr val="lt1"/>
                          </a:highlight>
                        </a:rPr>
                        <a:t>32,64</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289200">
                <a:tc>
                  <a:txBody>
                    <a:bodyPr/>
                    <a:lstStyle/>
                    <a:p>
                      <a:pPr marL="0" lvl="0" indent="0" algn="l" rtl="0">
                        <a:lnSpc>
                          <a:spcPct val="50000"/>
                        </a:lnSpc>
                        <a:spcBef>
                          <a:spcPts val="0"/>
                        </a:spcBef>
                        <a:spcAft>
                          <a:spcPts val="0"/>
                        </a:spcAft>
                        <a:buNone/>
                      </a:pPr>
                      <a:r>
                        <a:rPr lang="en" sz="1100">
                          <a:highlight>
                            <a:schemeClr val="lt1"/>
                          </a:highlight>
                        </a:rPr>
                        <a:t>Epochs</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50000"/>
                        </a:lnSpc>
                        <a:spcBef>
                          <a:spcPts val="0"/>
                        </a:spcBef>
                        <a:spcAft>
                          <a:spcPts val="0"/>
                        </a:spcAft>
                        <a:buNone/>
                      </a:pPr>
                      <a:r>
                        <a:rPr lang="en" sz="1100">
                          <a:highlight>
                            <a:schemeClr val="lt1"/>
                          </a:highlight>
                        </a:rPr>
                        <a:t>30</a:t>
                      </a:r>
                      <a:endParaRPr sz="1100">
                        <a:highlight>
                          <a:schemeClr val="lt1"/>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bl>
          </a:graphicData>
        </a:graphic>
      </p:graphicFrame>
      <p:sp>
        <p:nvSpPr>
          <p:cNvPr id="413" name="Google Shape;413;p56"/>
          <p:cNvSpPr txBox="1"/>
          <p:nvPr/>
        </p:nvSpPr>
        <p:spPr>
          <a:xfrm>
            <a:off x="1660775" y="4659925"/>
            <a:ext cx="6667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Table: Hyper-parameter settings of RoadNet model(custom cnn)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57"/>
          <p:cNvSpPr txBox="1">
            <a:spLocks noGrp="1"/>
          </p:cNvSpPr>
          <p:nvPr>
            <p:ph type="title"/>
          </p:nvPr>
        </p:nvSpPr>
        <p:spPr>
          <a:xfrm>
            <a:off x="373700" y="2167775"/>
            <a:ext cx="746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rPr>
              <a:t>Experimental Results of </a:t>
            </a:r>
            <a:r>
              <a:rPr lang="en" sz="2400" b="1"/>
              <a:t>CNN: RoadNet</a:t>
            </a:r>
            <a:r>
              <a:rPr lang="en" sz="2400" b="1">
                <a:solidFill>
                  <a:srgbClr val="000000"/>
                </a:solidFill>
              </a:rPr>
              <a:t> </a:t>
            </a:r>
            <a:endParaRPr sz="2400" b="1">
              <a:solidFill>
                <a:srgbClr val="000000"/>
              </a:solidFill>
            </a:endParaRPr>
          </a:p>
          <a:p>
            <a:pPr marL="0" lvl="0" indent="0" algn="l" rtl="0">
              <a:spcBef>
                <a:spcPts val="0"/>
              </a:spcBef>
              <a:spcAft>
                <a:spcPts val="0"/>
              </a:spcAft>
              <a:buNone/>
            </a:pPr>
            <a:endParaRPr/>
          </a:p>
        </p:txBody>
      </p:sp>
      <p:sp>
        <p:nvSpPr>
          <p:cNvPr id="419" name="Google Shape;419;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58"/>
          <p:cNvSpPr txBox="1">
            <a:spLocks noGrp="1"/>
          </p:cNvSpPr>
          <p:nvPr>
            <p:ph type="title"/>
          </p:nvPr>
        </p:nvSpPr>
        <p:spPr>
          <a:xfrm>
            <a:off x="311700" y="328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Training: CNN(RoadNet)</a:t>
            </a:r>
            <a:endParaRPr sz="2400" b="1"/>
          </a:p>
        </p:txBody>
      </p:sp>
      <p:sp>
        <p:nvSpPr>
          <p:cNvPr id="425" name="Google Shape;425;p58"/>
          <p:cNvSpPr txBox="1">
            <a:spLocks noGrp="1"/>
          </p:cNvSpPr>
          <p:nvPr>
            <p:ph type="sldNum" idx="12"/>
          </p:nvPr>
        </p:nvSpPr>
        <p:spPr>
          <a:xfrm>
            <a:off x="8370345" y="474026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46</a:t>
            </a:fld>
            <a:endParaRPr/>
          </a:p>
        </p:txBody>
      </p:sp>
      <p:graphicFrame>
        <p:nvGraphicFramePr>
          <p:cNvPr id="426" name="Google Shape;426;p58"/>
          <p:cNvGraphicFramePr/>
          <p:nvPr/>
        </p:nvGraphicFramePr>
        <p:xfrm>
          <a:off x="3675650" y="1012878"/>
          <a:ext cx="3000000" cy="3000000"/>
        </p:xfrm>
        <a:graphic>
          <a:graphicData uri="http://schemas.openxmlformats.org/drawingml/2006/table">
            <a:tbl>
              <a:tblPr>
                <a:noFill/>
                <a:tableStyleId>{DB76E5D6-CCF0-48F1-A886-483FD6B0A5EA}</a:tableStyleId>
              </a:tblPr>
              <a:tblGrid>
                <a:gridCol w="1212750">
                  <a:extLst>
                    <a:ext uri="{9D8B030D-6E8A-4147-A177-3AD203B41FA5}">
                      <a16:colId xmlns:a16="http://schemas.microsoft.com/office/drawing/2014/main" val="20000"/>
                    </a:ext>
                  </a:extLst>
                </a:gridCol>
              </a:tblGrid>
              <a:tr h="407575">
                <a:tc>
                  <a:txBody>
                    <a:bodyPr/>
                    <a:lstStyle/>
                    <a:p>
                      <a:pPr marL="0" lvl="0" indent="0" algn="ctr" rtl="0">
                        <a:lnSpc>
                          <a:spcPct val="115000"/>
                        </a:lnSpc>
                        <a:spcBef>
                          <a:spcPts val="0"/>
                        </a:spcBef>
                        <a:spcAft>
                          <a:spcPts val="0"/>
                        </a:spcAft>
                        <a:buNone/>
                      </a:pPr>
                      <a:r>
                        <a:rPr lang="en" sz="1200" b="1">
                          <a:solidFill>
                            <a:schemeClr val="dk1"/>
                          </a:solidFill>
                        </a:rPr>
                        <a:t>Batch</a:t>
                      </a:r>
                      <a:endParaRPr sz="1200" b="1"/>
                    </a:p>
                  </a:txBody>
                  <a:tcPr marL="91425" marR="91425" marT="91425" marB="91425"/>
                </a:tc>
                <a:extLst>
                  <a:ext uri="{0D108BD9-81ED-4DB2-BD59-A6C34878D82A}">
                    <a16:rowId xmlns:a16="http://schemas.microsoft.com/office/drawing/2014/main" val="10000"/>
                  </a:ext>
                </a:extLst>
              </a:tr>
              <a:tr h="533350">
                <a:tc>
                  <a:txBody>
                    <a:bodyPr/>
                    <a:lstStyle/>
                    <a:p>
                      <a:pPr marL="0" lvl="0" indent="0" algn="ctr" rtl="0">
                        <a:lnSpc>
                          <a:spcPct val="50000"/>
                        </a:lnSpc>
                        <a:spcBef>
                          <a:spcPts val="0"/>
                        </a:spcBef>
                        <a:spcAft>
                          <a:spcPts val="0"/>
                        </a:spcAft>
                        <a:buNone/>
                      </a:pPr>
                      <a:r>
                        <a:rPr lang="en" sz="1100"/>
                        <a:t>    64</a:t>
                      </a:r>
                      <a:endParaRPr sz="1100"/>
                    </a:p>
                  </a:txBody>
                  <a:tcPr marL="91425" marR="91425" marT="91425" marB="91425"/>
                </a:tc>
                <a:extLst>
                  <a:ext uri="{0D108BD9-81ED-4DB2-BD59-A6C34878D82A}">
                    <a16:rowId xmlns:a16="http://schemas.microsoft.com/office/drawing/2014/main" val="10001"/>
                  </a:ext>
                </a:extLst>
              </a:tr>
              <a:tr h="547125">
                <a:tc>
                  <a:txBody>
                    <a:bodyPr/>
                    <a:lstStyle/>
                    <a:p>
                      <a:pPr marL="0" lvl="0" indent="0" algn="ctr" rtl="0">
                        <a:lnSpc>
                          <a:spcPct val="50000"/>
                        </a:lnSpc>
                        <a:spcBef>
                          <a:spcPts val="0"/>
                        </a:spcBef>
                        <a:spcAft>
                          <a:spcPts val="0"/>
                        </a:spcAft>
                        <a:buNone/>
                      </a:pPr>
                      <a:r>
                        <a:rPr lang="en" sz="1100"/>
                        <a:t>   32</a:t>
                      </a:r>
                      <a:endParaRPr sz="1100"/>
                    </a:p>
                  </a:txBody>
                  <a:tcPr marL="91425" marR="91425" marT="91425" marB="91425"/>
                </a:tc>
                <a:extLst>
                  <a:ext uri="{0D108BD9-81ED-4DB2-BD59-A6C34878D82A}">
                    <a16:rowId xmlns:a16="http://schemas.microsoft.com/office/drawing/2014/main" val="10002"/>
                  </a:ext>
                </a:extLst>
              </a:tr>
              <a:tr h="533350">
                <a:tc>
                  <a:txBody>
                    <a:bodyPr/>
                    <a:lstStyle/>
                    <a:p>
                      <a:pPr marL="0" lvl="0" indent="0" algn="ctr" rtl="0">
                        <a:lnSpc>
                          <a:spcPct val="50000"/>
                        </a:lnSpc>
                        <a:spcBef>
                          <a:spcPts val="0"/>
                        </a:spcBef>
                        <a:spcAft>
                          <a:spcPts val="0"/>
                        </a:spcAft>
                        <a:buNone/>
                      </a:pPr>
                      <a:r>
                        <a:rPr lang="en" sz="1100"/>
                        <a:t>    64</a:t>
                      </a:r>
                      <a:endParaRPr sz="1100"/>
                    </a:p>
                  </a:txBody>
                  <a:tcPr marL="91425" marR="91425" marT="91425" marB="91425"/>
                </a:tc>
                <a:extLst>
                  <a:ext uri="{0D108BD9-81ED-4DB2-BD59-A6C34878D82A}">
                    <a16:rowId xmlns:a16="http://schemas.microsoft.com/office/drawing/2014/main" val="10003"/>
                  </a:ext>
                </a:extLst>
              </a:tr>
              <a:tr h="542250">
                <a:tc>
                  <a:txBody>
                    <a:bodyPr/>
                    <a:lstStyle/>
                    <a:p>
                      <a:pPr marL="0" lvl="0" indent="0" algn="ctr" rtl="0">
                        <a:lnSpc>
                          <a:spcPct val="50000"/>
                        </a:lnSpc>
                        <a:spcBef>
                          <a:spcPts val="0"/>
                        </a:spcBef>
                        <a:spcAft>
                          <a:spcPts val="0"/>
                        </a:spcAft>
                        <a:buNone/>
                      </a:pPr>
                      <a:r>
                        <a:rPr lang="en" sz="1100"/>
                        <a:t>    32</a:t>
                      </a:r>
                      <a:endParaRPr sz="1100"/>
                    </a:p>
                  </a:txBody>
                  <a:tcPr marL="91425" marR="91425" marT="91425" marB="91425"/>
                </a:tc>
                <a:extLst>
                  <a:ext uri="{0D108BD9-81ED-4DB2-BD59-A6C34878D82A}">
                    <a16:rowId xmlns:a16="http://schemas.microsoft.com/office/drawing/2014/main" val="10004"/>
                  </a:ext>
                </a:extLst>
              </a:tr>
              <a:tr h="524450">
                <a:tc>
                  <a:txBody>
                    <a:bodyPr/>
                    <a:lstStyle/>
                    <a:p>
                      <a:pPr marL="0" lvl="0" indent="0" algn="ctr" rtl="0">
                        <a:lnSpc>
                          <a:spcPct val="50000"/>
                        </a:lnSpc>
                        <a:spcBef>
                          <a:spcPts val="0"/>
                        </a:spcBef>
                        <a:spcAft>
                          <a:spcPts val="0"/>
                        </a:spcAft>
                        <a:buNone/>
                      </a:pPr>
                      <a:r>
                        <a:rPr lang="en" sz="1100"/>
                        <a:t>   64</a:t>
                      </a:r>
                      <a:endParaRPr sz="1100"/>
                    </a:p>
                  </a:txBody>
                  <a:tcPr marL="91425" marR="91425" marT="91425" marB="91425"/>
                </a:tc>
                <a:extLst>
                  <a:ext uri="{0D108BD9-81ED-4DB2-BD59-A6C34878D82A}">
                    <a16:rowId xmlns:a16="http://schemas.microsoft.com/office/drawing/2014/main" val="10005"/>
                  </a:ext>
                </a:extLst>
              </a:tr>
              <a:tr h="540200">
                <a:tc>
                  <a:txBody>
                    <a:bodyPr/>
                    <a:lstStyle/>
                    <a:p>
                      <a:pPr marL="0" lvl="0" indent="0" algn="ctr" rtl="0">
                        <a:lnSpc>
                          <a:spcPct val="50000"/>
                        </a:lnSpc>
                        <a:spcBef>
                          <a:spcPts val="0"/>
                        </a:spcBef>
                        <a:spcAft>
                          <a:spcPts val="0"/>
                        </a:spcAft>
                        <a:buNone/>
                      </a:pPr>
                      <a:r>
                        <a:rPr lang="en" sz="1100"/>
                        <a:t>    32</a:t>
                      </a:r>
                      <a:endParaRPr sz="1100"/>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427" name="Google Shape;427;p58"/>
          <p:cNvGraphicFramePr/>
          <p:nvPr/>
        </p:nvGraphicFramePr>
        <p:xfrm>
          <a:off x="2256550" y="1012875"/>
          <a:ext cx="3000000" cy="3000000"/>
        </p:xfrm>
        <a:graphic>
          <a:graphicData uri="http://schemas.openxmlformats.org/drawingml/2006/table">
            <a:tbl>
              <a:tblPr>
                <a:noFill/>
                <a:tableStyleId>{DB76E5D6-CCF0-48F1-A886-483FD6B0A5EA}</a:tableStyleId>
              </a:tblPr>
              <a:tblGrid>
                <a:gridCol w="1419100">
                  <a:extLst>
                    <a:ext uri="{9D8B030D-6E8A-4147-A177-3AD203B41FA5}">
                      <a16:colId xmlns:a16="http://schemas.microsoft.com/office/drawing/2014/main" val="20000"/>
                    </a:ext>
                  </a:extLst>
                </a:gridCol>
              </a:tblGrid>
              <a:tr h="407575">
                <a:tc>
                  <a:txBody>
                    <a:bodyPr/>
                    <a:lstStyle/>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1065100">
                <a:tc>
                  <a:txBody>
                    <a:bodyPr/>
                    <a:lstStyle/>
                    <a:p>
                      <a:pPr marL="0" lvl="0" indent="0" algn="l" rtl="0">
                        <a:spcBef>
                          <a:spcPts val="0"/>
                        </a:spcBef>
                        <a:spcAft>
                          <a:spcPts val="0"/>
                        </a:spcAft>
                        <a:buNone/>
                      </a:pPr>
                      <a:r>
                        <a:rPr lang="en" sz="1200"/>
                        <a:t>      </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1051525">
                <a:tc>
                  <a:txBody>
                    <a:bodyPr/>
                    <a:lstStyle/>
                    <a:p>
                      <a:pPr marL="0" lvl="0" indent="0" algn="l" rtl="0">
                        <a:spcBef>
                          <a:spcPts val="0"/>
                        </a:spcBef>
                        <a:spcAft>
                          <a:spcPts val="0"/>
                        </a:spcAft>
                        <a:buNone/>
                      </a:pPr>
                      <a:r>
                        <a:rPr lang="en" sz="1200"/>
                        <a:t>    </a:t>
                      </a:r>
                      <a:endParaRPr sz="1200"/>
                    </a:p>
                    <a:p>
                      <a:pPr marL="0" lvl="0" indent="0" algn="l" rtl="0">
                        <a:spcBef>
                          <a:spcPts val="0"/>
                        </a:spcBef>
                        <a:spcAft>
                          <a:spcPts val="0"/>
                        </a:spcAft>
                        <a:buNone/>
                      </a:pPr>
                      <a:r>
                        <a:rPr lang="en" sz="1200"/>
                        <a:t>      70:30</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tc>
                <a:extLst>
                  <a:ext uri="{0D108BD9-81ED-4DB2-BD59-A6C34878D82A}">
                    <a16:rowId xmlns:a16="http://schemas.microsoft.com/office/drawing/2014/main" val="10002"/>
                  </a:ext>
                </a:extLst>
              </a:tr>
              <a:tr h="1104100">
                <a:tc>
                  <a:txBody>
                    <a:bodyPr/>
                    <a:lstStyle/>
                    <a:p>
                      <a:pPr marL="0" lvl="0" indent="0" algn="l" rtl="0">
                        <a:spcBef>
                          <a:spcPts val="0"/>
                        </a:spcBef>
                        <a:spcAft>
                          <a:spcPts val="0"/>
                        </a:spcAft>
                        <a:buNone/>
                      </a:pPr>
                      <a:r>
                        <a:rPr lang="en" sz="1200"/>
                        <a:t>     </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428" name="Google Shape;428;p58"/>
          <p:cNvGraphicFramePr/>
          <p:nvPr/>
        </p:nvGraphicFramePr>
        <p:xfrm>
          <a:off x="608150" y="1016385"/>
          <a:ext cx="3000000" cy="3000000"/>
        </p:xfrm>
        <a:graphic>
          <a:graphicData uri="http://schemas.openxmlformats.org/drawingml/2006/table">
            <a:tbl>
              <a:tblPr>
                <a:noFill/>
                <a:tableStyleId>{DB76E5D6-CCF0-48F1-A886-483FD6B0A5EA}</a:tableStyleId>
              </a:tblPr>
              <a:tblGrid>
                <a:gridCol w="1648400">
                  <a:extLst>
                    <a:ext uri="{9D8B030D-6E8A-4147-A177-3AD203B41FA5}">
                      <a16:colId xmlns:a16="http://schemas.microsoft.com/office/drawing/2014/main" val="20000"/>
                    </a:ext>
                  </a:extLst>
                </a:gridCol>
              </a:tblGrid>
              <a:tr h="404075">
                <a:tc>
                  <a:txBody>
                    <a:bodyPr/>
                    <a:lstStyle/>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3220725">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a:t> RoadNet(64*64)</a:t>
                      </a:r>
                      <a:endParaRPr sz="1200"/>
                    </a:p>
                  </a:txBody>
                  <a:tcPr marL="91425" marR="91425" marT="91425" marB="91425"/>
                </a:tc>
                <a:extLst>
                  <a:ext uri="{0D108BD9-81ED-4DB2-BD59-A6C34878D82A}">
                    <a16:rowId xmlns:a16="http://schemas.microsoft.com/office/drawing/2014/main" val="10001"/>
                  </a:ext>
                </a:extLst>
              </a:tr>
            </a:tbl>
          </a:graphicData>
        </a:graphic>
      </p:graphicFrame>
      <p:graphicFrame>
        <p:nvGraphicFramePr>
          <p:cNvPr id="429" name="Google Shape;429;p58"/>
          <p:cNvGraphicFramePr/>
          <p:nvPr/>
        </p:nvGraphicFramePr>
        <p:xfrm>
          <a:off x="4891025" y="1016363"/>
          <a:ext cx="3000000" cy="3000000"/>
        </p:xfrm>
        <a:graphic>
          <a:graphicData uri="http://schemas.openxmlformats.org/drawingml/2006/table">
            <a:tbl>
              <a:tblPr>
                <a:noFill/>
                <a:tableStyleId>{DB76E5D6-CCF0-48F1-A886-483FD6B0A5EA}</a:tableStyleId>
              </a:tblPr>
              <a:tblGrid>
                <a:gridCol w="826050">
                  <a:extLst>
                    <a:ext uri="{9D8B030D-6E8A-4147-A177-3AD203B41FA5}">
                      <a16:colId xmlns:a16="http://schemas.microsoft.com/office/drawing/2014/main" val="20000"/>
                    </a:ext>
                  </a:extLst>
                </a:gridCol>
                <a:gridCol w="1622575">
                  <a:extLst>
                    <a:ext uri="{9D8B030D-6E8A-4147-A177-3AD203B41FA5}">
                      <a16:colId xmlns:a16="http://schemas.microsoft.com/office/drawing/2014/main" val="20001"/>
                    </a:ext>
                  </a:extLst>
                </a:gridCol>
                <a:gridCol w="1369675">
                  <a:extLst>
                    <a:ext uri="{9D8B030D-6E8A-4147-A177-3AD203B41FA5}">
                      <a16:colId xmlns:a16="http://schemas.microsoft.com/office/drawing/2014/main" val="20002"/>
                    </a:ext>
                  </a:extLst>
                </a:gridCol>
              </a:tblGrid>
              <a:tr h="411925">
                <a:tc>
                  <a:txBody>
                    <a:bodyPr/>
                    <a:lstStyle/>
                    <a:p>
                      <a:pPr marL="0" lvl="0" indent="0" algn="l" rtl="0">
                        <a:lnSpc>
                          <a:spcPct val="115000"/>
                        </a:lnSpc>
                        <a:spcBef>
                          <a:spcPts val="0"/>
                        </a:spcBef>
                        <a:spcAft>
                          <a:spcPts val="0"/>
                        </a:spcAft>
                        <a:buNone/>
                      </a:pPr>
                      <a:r>
                        <a:rPr lang="en" sz="1200" b="1"/>
                        <a:t>Epochs</a:t>
                      </a:r>
                      <a:endParaRPr sz="1200" b="1"/>
                    </a:p>
                  </a:txBody>
                  <a:tcPr marL="91425" marR="91425" marT="91425" marB="91425"/>
                </a:tc>
                <a:tc>
                  <a:txBody>
                    <a:bodyPr/>
                    <a:lstStyle/>
                    <a:p>
                      <a:pPr marL="0" lvl="0" indent="0" algn="l" rtl="0">
                        <a:lnSpc>
                          <a:spcPct val="115000"/>
                        </a:lnSpc>
                        <a:spcBef>
                          <a:spcPts val="0"/>
                        </a:spcBef>
                        <a:spcAft>
                          <a:spcPts val="0"/>
                        </a:spcAft>
                        <a:buNone/>
                      </a:pPr>
                      <a:r>
                        <a:rPr lang="en" sz="1200" b="1"/>
                        <a:t>Training Time(sec)</a:t>
                      </a:r>
                      <a:endParaRPr sz="1200" b="1"/>
                    </a:p>
                  </a:txBody>
                  <a:tcPr marL="91425" marR="91425" marT="91425" marB="91425"/>
                </a:tc>
                <a:tc>
                  <a:txBody>
                    <a:bodyPr/>
                    <a:lstStyle/>
                    <a:p>
                      <a:pPr marL="0" lvl="0" indent="0" algn="l" rtl="0">
                        <a:lnSpc>
                          <a:spcPct val="115000"/>
                        </a:lnSpc>
                        <a:spcBef>
                          <a:spcPts val="0"/>
                        </a:spcBef>
                        <a:spcAft>
                          <a:spcPts val="0"/>
                        </a:spcAft>
                        <a:buNone/>
                      </a:pPr>
                      <a:r>
                        <a:rPr lang="en" sz="1200" b="1"/>
                        <a:t>Training Acc(%)</a:t>
                      </a:r>
                      <a:endParaRPr sz="1200" b="1"/>
                    </a:p>
                  </a:txBody>
                  <a:tcPr marL="91425" marR="91425" marT="91425" marB="91425"/>
                </a:tc>
                <a:extLst>
                  <a:ext uri="{0D108BD9-81ED-4DB2-BD59-A6C34878D82A}">
                    <a16:rowId xmlns:a16="http://schemas.microsoft.com/office/drawing/2014/main" val="10000"/>
                  </a:ext>
                </a:extLst>
              </a:tr>
              <a:tr h="266675">
                <a:tc>
                  <a:txBody>
                    <a:bodyPr/>
                    <a:lstStyle/>
                    <a:p>
                      <a:pPr marL="0" lvl="0" indent="0" algn="ctr" rtl="0">
                        <a:lnSpc>
                          <a:spcPct val="50000"/>
                        </a:lnSpc>
                        <a:spcBef>
                          <a:spcPts val="0"/>
                        </a:spcBef>
                        <a:spcAft>
                          <a:spcPts val="0"/>
                        </a:spcAft>
                        <a:buNone/>
                      </a:pPr>
                      <a:r>
                        <a:rPr lang="en" sz="1100">
                          <a:highlight>
                            <a:srgbClr val="FFFF00"/>
                          </a:highlight>
                        </a:rPr>
                        <a:t>28</a:t>
                      </a:r>
                      <a:endParaRPr sz="1100">
                        <a:highlight>
                          <a:srgbClr val="FFFF00"/>
                        </a:highlight>
                      </a:endParaRPr>
                    </a:p>
                  </a:txBody>
                  <a:tcPr marL="91425" marR="91425" marT="91425" marB="91425"/>
                </a:tc>
                <a:tc>
                  <a:txBody>
                    <a:bodyPr/>
                    <a:lstStyle/>
                    <a:p>
                      <a:pPr marL="0" lvl="0" indent="0" algn="ctr" rtl="0">
                        <a:lnSpc>
                          <a:spcPct val="50000"/>
                        </a:lnSpc>
                        <a:spcBef>
                          <a:spcPts val="0"/>
                        </a:spcBef>
                        <a:spcAft>
                          <a:spcPts val="0"/>
                        </a:spcAft>
                        <a:buNone/>
                      </a:pPr>
                      <a:r>
                        <a:rPr lang="en" sz="1100">
                          <a:highlight>
                            <a:srgbClr val="FFFF00"/>
                          </a:highlight>
                        </a:rPr>
                        <a:t>3120s</a:t>
                      </a:r>
                      <a:endParaRPr sz="1100">
                        <a:highlight>
                          <a:srgbClr val="FFFF00"/>
                        </a:highlight>
                      </a:endParaRPr>
                    </a:p>
                  </a:txBody>
                  <a:tcPr marL="91425" marR="91425" marT="91425" marB="91425"/>
                </a:tc>
                <a:tc>
                  <a:txBody>
                    <a:bodyPr/>
                    <a:lstStyle/>
                    <a:p>
                      <a:pPr marL="0" lvl="0" indent="0" algn="ctr" rtl="0">
                        <a:lnSpc>
                          <a:spcPct val="50000"/>
                        </a:lnSpc>
                        <a:spcBef>
                          <a:spcPts val="0"/>
                        </a:spcBef>
                        <a:spcAft>
                          <a:spcPts val="0"/>
                        </a:spcAft>
                        <a:buNone/>
                      </a:pPr>
                      <a:r>
                        <a:rPr lang="en" sz="1100">
                          <a:highlight>
                            <a:srgbClr val="FFFF00"/>
                          </a:highlight>
                        </a:rPr>
                        <a:t>91.28</a:t>
                      </a:r>
                      <a:endParaRPr sz="1100">
                        <a:highlight>
                          <a:srgbClr val="FFFF00"/>
                        </a:highlight>
                      </a:endParaRPr>
                    </a:p>
                  </a:txBody>
                  <a:tcPr marL="91425" marR="91425" marT="91425" marB="91425"/>
                </a:tc>
                <a:extLst>
                  <a:ext uri="{0D108BD9-81ED-4DB2-BD59-A6C34878D82A}">
                    <a16:rowId xmlns:a16="http://schemas.microsoft.com/office/drawing/2014/main" val="10001"/>
                  </a:ext>
                </a:extLst>
              </a:tr>
              <a:tr h="266675">
                <a:tc>
                  <a:txBody>
                    <a:bodyPr/>
                    <a:lstStyle/>
                    <a:p>
                      <a:pPr marL="0" lvl="0" indent="0" algn="ctr" rtl="0">
                        <a:lnSpc>
                          <a:spcPct val="50000"/>
                        </a:lnSpc>
                        <a:spcBef>
                          <a:spcPts val="0"/>
                        </a:spcBef>
                        <a:spcAft>
                          <a:spcPts val="0"/>
                        </a:spcAft>
                        <a:buNone/>
                      </a:pPr>
                      <a:r>
                        <a:rPr lang="en" sz="1100"/>
                        <a:t>30</a:t>
                      </a:r>
                      <a:endParaRPr sz="1100"/>
                    </a:p>
                  </a:txBody>
                  <a:tcPr marL="91425" marR="91425" marT="91425" marB="91425"/>
                </a:tc>
                <a:tc>
                  <a:txBody>
                    <a:bodyPr/>
                    <a:lstStyle/>
                    <a:p>
                      <a:pPr marL="0" lvl="0" indent="0" algn="ctr" rtl="0">
                        <a:lnSpc>
                          <a:spcPct val="50000"/>
                        </a:lnSpc>
                        <a:spcBef>
                          <a:spcPts val="0"/>
                        </a:spcBef>
                        <a:spcAft>
                          <a:spcPts val="0"/>
                        </a:spcAft>
                        <a:buNone/>
                      </a:pPr>
                      <a:r>
                        <a:rPr lang="en" sz="1100"/>
                        <a:t>3240s</a:t>
                      </a:r>
                      <a:endParaRPr sz="1100"/>
                    </a:p>
                  </a:txBody>
                  <a:tcPr marL="91425" marR="91425" marT="91425" marB="91425"/>
                </a:tc>
                <a:tc>
                  <a:txBody>
                    <a:bodyPr/>
                    <a:lstStyle/>
                    <a:p>
                      <a:pPr marL="0" lvl="0" indent="0" algn="ctr" rtl="0">
                        <a:lnSpc>
                          <a:spcPct val="50000"/>
                        </a:lnSpc>
                        <a:spcBef>
                          <a:spcPts val="0"/>
                        </a:spcBef>
                        <a:spcAft>
                          <a:spcPts val="0"/>
                        </a:spcAft>
                        <a:buNone/>
                      </a:pPr>
                      <a:r>
                        <a:rPr lang="en" sz="1100"/>
                        <a:t>90.90</a:t>
                      </a:r>
                      <a:endParaRPr sz="1100"/>
                    </a:p>
                  </a:txBody>
                  <a:tcPr marL="91425" marR="91425" marT="91425" marB="91425"/>
                </a:tc>
                <a:extLst>
                  <a:ext uri="{0D108BD9-81ED-4DB2-BD59-A6C34878D82A}">
                    <a16:rowId xmlns:a16="http://schemas.microsoft.com/office/drawing/2014/main" val="10002"/>
                  </a:ext>
                </a:extLst>
              </a:tr>
              <a:tr h="266675">
                <a:tc>
                  <a:txBody>
                    <a:bodyPr/>
                    <a:lstStyle/>
                    <a:p>
                      <a:pPr marL="0" lvl="0" indent="0" algn="ctr" rtl="0">
                        <a:lnSpc>
                          <a:spcPct val="50000"/>
                        </a:lnSpc>
                        <a:spcBef>
                          <a:spcPts val="0"/>
                        </a:spcBef>
                        <a:spcAft>
                          <a:spcPts val="0"/>
                        </a:spcAft>
                        <a:buNone/>
                      </a:pPr>
                      <a:r>
                        <a:rPr lang="en" sz="1100"/>
                        <a:t>29</a:t>
                      </a:r>
                      <a:endParaRPr sz="1100"/>
                    </a:p>
                  </a:txBody>
                  <a:tcPr marL="91425" marR="91425" marT="91425" marB="91425"/>
                </a:tc>
                <a:tc>
                  <a:txBody>
                    <a:bodyPr/>
                    <a:lstStyle/>
                    <a:p>
                      <a:pPr marL="0" lvl="0" indent="0" algn="ctr" rtl="0">
                        <a:lnSpc>
                          <a:spcPct val="50000"/>
                        </a:lnSpc>
                        <a:spcBef>
                          <a:spcPts val="0"/>
                        </a:spcBef>
                        <a:spcAft>
                          <a:spcPts val="0"/>
                        </a:spcAft>
                        <a:buNone/>
                      </a:pPr>
                      <a:r>
                        <a:rPr lang="en" sz="1100"/>
                        <a:t>3060s</a:t>
                      </a:r>
                      <a:endParaRPr sz="1100"/>
                    </a:p>
                  </a:txBody>
                  <a:tcPr marL="91425" marR="91425" marT="91425" marB="91425"/>
                </a:tc>
                <a:tc>
                  <a:txBody>
                    <a:bodyPr/>
                    <a:lstStyle/>
                    <a:p>
                      <a:pPr marL="0" lvl="0" indent="0" algn="ctr" rtl="0">
                        <a:lnSpc>
                          <a:spcPct val="50000"/>
                        </a:lnSpc>
                        <a:spcBef>
                          <a:spcPts val="0"/>
                        </a:spcBef>
                        <a:spcAft>
                          <a:spcPts val="0"/>
                        </a:spcAft>
                        <a:buNone/>
                      </a:pPr>
                      <a:r>
                        <a:rPr lang="en" sz="1100"/>
                        <a:t>86.73</a:t>
                      </a:r>
                      <a:endParaRPr sz="1100"/>
                    </a:p>
                  </a:txBody>
                  <a:tcPr marL="91425" marR="91425" marT="91425" marB="91425"/>
                </a:tc>
                <a:extLst>
                  <a:ext uri="{0D108BD9-81ED-4DB2-BD59-A6C34878D82A}">
                    <a16:rowId xmlns:a16="http://schemas.microsoft.com/office/drawing/2014/main" val="10003"/>
                  </a:ext>
                </a:extLst>
              </a:tr>
              <a:tr h="266675">
                <a:tc>
                  <a:txBody>
                    <a:bodyPr/>
                    <a:lstStyle/>
                    <a:p>
                      <a:pPr marL="0" lvl="0" indent="0" algn="ctr" rtl="0">
                        <a:lnSpc>
                          <a:spcPct val="50000"/>
                        </a:lnSpc>
                        <a:spcBef>
                          <a:spcPts val="0"/>
                        </a:spcBef>
                        <a:spcAft>
                          <a:spcPts val="0"/>
                        </a:spcAft>
                        <a:buNone/>
                      </a:pPr>
                      <a:r>
                        <a:rPr lang="en" sz="1100"/>
                        <a:t>30</a:t>
                      </a:r>
                      <a:endParaRPr sz="1100"/>
                    </a:p>
                  </a:txBody>
                  <a:tcPr marL="91425" marR="91425" marT="91425" marB="91425"/>
                </a:tc>
                <a:tc>
                  <a:txBody>
                    <a:bodyPr/>
                    <a:lstStyle/>
                    <a:p>
                      <a:pPr marL="0" lvl="0" indent="0" algn="ctr" rtl="0">
                        <a:lnSpc>
                          <a:spcPct val="50000"/>
                        </a:lnSpc>
                        <a:spcBef>
                          <a:spcPts val="0"/>
                        </a:spcBef>
                        <a:spcAft>
                          <a:spcPts val="0"/>
                        </a:spcAft>
                        <a:buNone/>
                      </a:pPr>
                      <a:r>
                        <a:rPr lang="en" sz="1100"/>
                        <a:t>3180s</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ctr" rtl="0">
                        <a:lnSpc>
                          <a:spcPct val="50000"/>
                        </a:lnSpc>
                        <a:spcBef>
                          <a:spcPts val="0"/>
                        </a:spcBef>
                        <a:spcAft>
                          <a:spcPts val="0"/>
                        </a:spcAft>
                        <a:buNone/>
                      </a:pPr>
                      <a:r>
                        <a:rPr lang="en" sz="1100"/>
                        <a:t>86.27</a:t>
                      </a:r>
                      <a:endParaRPr sz="1100"/>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266675">
                <a:tc>
                  <a:txBody>
                    <a:bodyPr/>
                    <a:lstStyle/>
                    <a:p>
                      <a:pPr marL="0" lvl="0" indent="0" algn="ctr" rtl="0">
                        <a:lnSpc>
                          <a:spcPct val="50000"/>
                        </a:lnSpc>
                        <a:spcBef>
                          <a:spcPts val="0"/>
                        </a:spcBef>
                        <a:spcAft>
                          <a:spcPts val="0"/>
                        </a:spcAft>
                        <a:buNone/>
                      </a:pPr>
                      <a:r>
                        <a:rPr lang="en" sz="1100">
                          <a:highlight>
                            <a:srgbClr val="FFFF00"/>
                          </a:highlight>
                        </a:rPr>
                        <a:t>23</a:t>
                      </a:r>
                      <a:endParaRPr sz="1100">
                        <a:highlight>
                          <a:srgbClr val="FFFF00"/>
                        </a:highlight>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lnSpc>
                          <a:spcPct val="50000"/>
                        </a:lnSpc>
                        <a:spcBef>
                          <a:spcPts val="0"/>
                        </a:spcBef>
                        <a:spcAft>
                          <a:spcPts val="0"/>
                        </a:spcAft>
                        <a:buNone/>
                      </a:pPr>
                      <a:r>
                        <a:rPr lang="en" sz="1100">
                          <a:highlight>
                            <a:srgbClr val="FFFF00"/>
                          </a:highlight>
                        </a:rPr>
                        <a:t>2852s</a:t>
                      </a:r>
                      <a:endParaRPr sz="1100">
                        <a:highlight>
                          <a:srgbClr val="FFFF00"/>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lnSpc>
                          <a:spcPct val="50000"/>
                        </a:lnSpc>
                        <a:spcBef>
                          <a:spcPts val="0"/>
                        </a:spcBef>
                        <a:spcAft>
                          <a:spcPts val="0"/>
                        </a:spcAft>
                        <a:buNone/>
                      </a:pPr>
                      <a:r>
                        <a:rPr lang="en" sz="1100">
                          <a:highlight>
                            <a:srgbClr val="FFFF00"/>
                          </a:highlight>
                        </a:rPr>
                        <a:t>90.01</a:t>
                      </a:r>
                      <a:endParaRPr sz="1100">
                        <a:highlight>
                          <a:srgbClr val="FFFF00"/>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266675">
                <a:tc>
                  <a:txBody>
                    <a:bodyPr/>
                    <a:lstStyle/>
                    <a:p>
                      <a:pPr marL="0" lvl="0" indent="0" algn="ctr" rtl="0">
                        <a:lnSpc>
                          <a:spcPct val="50000"/>
                        </a:lnSpc>
                        <a:spcBef>
                          <a:spcPts val="0"/>
                        </a:spcBef>
                        <a:spcAft>
                          <a:spcPts val="0"/>
                        </a:spcAft>
                        <a:buNone/>
                      </a:pPr>
                      <a:r>
                        <a:rPr lang="en" sz="1100"/>
                        <a:t>30</a:t>
                      </a:r>
                      <a:endParaRPr sz="11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lnSpc>
                          <a:spcPct val="50000"/>
                        </a:lnSpc>
                        <a:spcBef>
                          <a:spcPts val="0"/>
                        </a:spcBef>
                        <a:spcAft>
                          <a:spcPts val="0"/>
                        </a:spcAft>
                        <a:buNone/>
                      </a:pPr>
                      <a:r>
                        <a:rPr lang="en" sz="1100"/>
                        <a:t>3720s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lnSpc>
                          <a:spcPct val="50000"/>
                        </a:lnSpc>
                        <a:spcBef>
                          <a:spcPts val="0"/>
                        </a:spcBef>
                        <a:spcAft>
                          <a:spcPts val="0"/>
                        </a:spcAft>
                        <a:buNone/>
                      </a:pPr>
                      <a:r>
                        <a:rPr lang="en" sz="1100"/>
                        <a:t>89.62</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266675">
                <a:tc>
                  <a:txBody>
                    <a:bodyPr/>
                    <a:lstStyle/>
                    <a:p>
                      <a:pPr marL="0" lvl="0" indent="0" algn="ctr" rtl="0">
                        <a:lnSpc>
                          <a:spcPct val="50000"/>
                        </a:lnSpc>
                        <a:spcBef>
                          <a:spcPts val="0"/>
                        </a:spcBef>
                        <a:spcAft>
                          <a:spcPts val="0"/>
                        </a:spcAft>
                        <a:buNone/>
                      </a:pPr>
                      <a:r>
                        <a:rPr lang="en" sz="1100"/>
                        <a:t>25</a:t>
                      </a:r>
                      <a:endParaRPr sz="11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lnSpc>
                          <a:spcPct val="50000"/>
                        </a:lnSpc>
                        <a:spcBef>
                          <a:spcPts val="0"/>
                        </a:spcBef>
                        <a:spcAft>
                          <a:spcPts val="0"/>
                        </a:spcAft>
                        <a:buNone/>
                      </a:pPr>
                      <a:r>
                        <a:rPr lang="en" sz="1100"/>
                        <a:t>3712s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lnSpc>
                          <a:spcPct val="50000"/>
                        </a:lnSpc>
                        <a:spcBef>
                          <a:spcPts val="0"/>
                        </a:spcBef>
                        <a:spcAft>
                          <a:spcPts val="0"/>
                        </a:spcAft>
                        <a:buNone/>
                      </a:pPr>
                      <a:r>
                        <a:rPr lang="en" sz="1100"/>
                        <a:t>87.79</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266675">
                <a:tc>
                  <a:txBody>
                    <a:bodyPr/>
                    <a:lstStyle/>
                    <a:p>
                      <a:pPr marL="0" lvl="0" indent="0" algn="ctr" rtl="0">
                        <a:lnSpc>
                          <a:spcPct val="50000"/>
                        </a:lnSpc>
                        <a:spcBef>
                          <a:spcPts val="0"/>
                        </a:spcBef>
                        <a:spcAft>
                          <a:spcPts val="0"/>
                        </a:spcAft>
                        <a:buNone/>
                      </a:pPr>
                      <a:r>
                        <a:rPr lang="en" sz="1100"/>
                        <a:t>30</a:t>
                      </a:r>
                      <a:endParaRPr sz="11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lnSpc>
                          <a:spcPct val="50000"/>
                        </a:lnSpc>
                        <a:spcBef>
                          <a:spcPts val="0"/>
                        </a:spcBef>
                        <a:spcAft>
                          <a:spcPts val="0"/>
                        </a:spcAft>
                        <a:buNone/>
                      </a:pPr>
                      <a:r>
                        <a:rPr lang="en" sz="1100"/>
                        <a:t>3840s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lnSpc>
                          <a:spcPct val="50000"/>
                        </a:lnSpc>
                        <a:spcBef>
                          <a:spcPts val="0"/>
                        </a:spcBef>
                        <a:spcAft>
                          <a:spcPts val="0"/>
                        </a:spcAft>
                        <a:buNone/>
                      </a:pPr>
                      <a:r>
                        <a:rPr lang="en" sz="1100"/>
                        <a:t>87.45</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266675">
                <a:tc>
                  <a:txBody>
                    <a:bodyPr/>
                    <a:lstStyle/>
                    <a:p>
                      <a:pPr marL="0" lvl="0" indent="0" algn="ctr" rtl="0">
                        <a:lnSpc>
                          <a:spcPct val="50000"/>
                        </a:lnSpc>
                        <a:spcBef>
                          <a:spcPts val="0"/>
                        </a:spcBef>
                        <a:spcAft>
                          <a:spcPts val="0"/>
                        </a:spcAft>
                        <a:buNone/>
                      </a:pPr>
                      <a:r>
                        <a:rPr lang="en" sz="1100">
                          <a:highlight>
                            <a:srgbClr val="FFFF00"/>
                          </a:highlight>
                        </a:rPr>
                        <a:t>28</a:t>
                      </a:r>
                      <a:endParaRPr sz="1100">
                        <a:highlight>
                          <a:srgbClr val="FFFF00"/>
                        </a:highlight>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lnSpc>
                          <a:spcPct val="50000"/>
                        </a:lnSpc>
                        <a:spcBef>
                          <a:spcPts val="0"/>
                        </a:spcBef>
                        <a:spcAft>
                          <a:spcPts val="0"/>
                        </a:spcAft>
                        <a:buNone/>
                      </a:pPr>
                      <a:r>
                        <a:rPr lang="en" sz="1100">
                          <a:highlight>
                            <a:srgbClr val="FFFF00"/>
                          </a:highlight>
                        </a:rPr>
                        <a:t>3128s</a:t>
                      </a:r>
                      <a:endParaRPr sz="1100">
                        <a:highlight>
                          <a:srgbClr val="FFFF00"/>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lnSpc>
                          <a:spcPct val="50000"/>
                        </a:lnSpc>
                        <a:spcBef>
                          <a:spcPts val="0"/>
                        </a:spcBef>
                        <a:spcAft>
                          <a:spcPts val="0"/>
                        </a:spcAft>
                        <a:buNone/>
                      </a:pPr>
                      <a:r>
                        <a:rPr lang="en" sz="1100">
                          <a:highlight>
                            <a:srgbClr val="FFFF00"/>
                          </a:highlight>
                        </a:rPr>
                        <a:t>90.59</a:t>
                      </a:r>
                      <a:endParaRPr sz="1100">
                        <a:highlight>
                          <a:srgbClr val="FFFF00"/>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266675">
                <a:tc>
                  <a:txBody>
                    <a:bodyPr/>
                    <a:lstStyle/>
                    <a:p>
                      <a:pPr marL="0" lvl="0" indent="0" algn="ctr" rtl="0">
                        <a:lnSpc>
                          <a:spcPct val="50000"/>
                        </a:lnSpc>
                        <a:spcBef>
                          <a:spcPts val="0"/>
                        </a:spcBef>
                        <a:spcAft>
                          <a:spcPts val="0"/>
                        </a:spcAft>
                        <a:buNone/>
                      </a:pPr>
                      <a:r>
                        <a:rPr lang="en" sz="1100">
                          <a:highlight>
                            <a:srgbClr val="EFEFEF"/>
                          </a:highlight>
                        </a:rPr>
                        <a:t>30</a:t>
                      </a:r>
                      <a:endParaRPr sz="1100">
                        <a:highlight>
                          <a:srgbClr val="EFEFEF"/>
                        </a:highlight>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lnSpc>
                          <a:spcPct val="50000"/>
                        </a:lnSpc>
                        <a:spcBef>
                          <a:spcPts val="0"/>
                        </a:spcBef>
                        <a:spcAft>
                          <a:spcPts val="0"/>
                        </a:spcAft>
                        <a:buNone/>
                      </a:pPr>
                      <a:r>
                        <a:rPr lang="en" sz="1100">
                          <a:highlight>
                            <a:srgbClr val="EFEFEF"/>
                          </a:highlight>
                        </a:rPr>
                        <a:t>4080s</a:t>
                      </a:r>
                      <a:endParaRPr sz="1100">
                        <a:highlight>
                          <a:srgbClr val="EFEFEF"/>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lnSpc>
                          <a:spcPct val="50000"/>
                        </a:lnSpc>
                        <a:spcBef>
                          <a:spcPts val="0"/>
                        </a:spcBef>
                        <a:spcAft>
                          <a:spcPts val="0"/>
                        </a:spcAft>
                        <a:buNone/>
                      </a:pPr>
                      <a:r>
                        <a:rPr lang="en" sz="1100">
                          <a:highlight>
                            <a:srgbClr val="EFEFEF"/>
                          </a:highlight>
                        </a:rPr>
                        <a:t>90.36</a:t>
                      </a:r>
                      <a:endParaRPr sz="1100">
                        <a:highlight>
                          <a:srgbClr val="EFEFEF"/>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266675">
                <a:tc>
                  <a:txBody>
                    <a:bodyPr/>
                    <a:lstStyle/>
                    <a:p>
                      <a:pPr marL="0" lvl="0" indent="0" algn="ctr" rtl="0">
                        <a:lnSpc>
                          <a:spcPct val="50000"/>
                        </a:lnSpc>
                        <a:spcBef>
                          <a:spcPts val="0"/>
                        </a:spcBef>
                        <a:spcAft>
                          <a:spcPts val="0"/>
                        </a:spcAft>
                        <a:buNone/>
                      </a:pPr>
                      <a:r>
                        <a:rPr lang="en" sz="1100"/>
                        <a:t>28</a:t>
                      </a:r>
                      <a:endParaRPr sz="11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lnSpc>
                          <a:spcPct val="50000"/>
                        </a:lnSpc>
                        <a:spcBef>
                          <a:spcPts val="0"/>
                        </a:spcBef>
                        <a:spcAft>
                          <a:spcPts val="0"/>
                        </a:spcAft>
                        <a:buNone/>
                      </a:pPr>
                      <a:r>
                        <a:rPr lang="en" sz="1100"/>
                        <a:t>3864s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lnSpc>
                          <a:spcPct val="50000"/>
                        </a:lnSpc>
                        <a:spcBef>
                          <a:spcPts val="0"/>
                        </a:spcBef>
                        <a:spcAft>
                          <a:spcPts val="0"/>
                        </a:spcAft>
                        <a:buNone/>
                      </a:pPr>
                      <a:r>
                        <a:rPr lang="en" sz="1100"/>
                        <a:t>86.57</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266675">
                <a:tc>
                  <a:txBody>
                    <a:bodyPr/>
                    <a:lstStyle/>
                    <a:p>
                      <a:pPr marL="0" lvl="0" indent="0" algn="ctr" rtl="0">
                        <a:lnSpc>
                          <a:spcPct val="50000"/>
                        </a:lnSpc>
                        <a:spcBef>
                          <a:spcPts val="0"/>
                        </a:spcBef>
                        <a:spcAft>
                          <a:spcPts val="0"/>
                        </a:spcAft>
                        <a:buNone/>
                      </a:pPr>
                      <a:r>
                        <a:rPr lang="en" sz="1100"/>
                        <a:t>30</a:t>
                      </a:r>
                      <a:endParaRPr sz="11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lnSpc>
                          <a:spcPct val="50000"/>
                        </a:lnSpc>
                        <a:spcBef>
                          <a:spcPts val="0"/>
                        </a:spcBef>
                        <a:spcAft>
                          <a:spcPts val="0"/>
                        </a:spcAft>
                        <a:buNone/>
                      </a:pPr>
                      <a:r>
                        <a:rPr lang="en" sz="1100"/>
                        <a:t>4140s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lnSpc>
                          <a:spcPct val="50000"/>
                        </a:lnSpc>
                        <a:spcBef>
                          <a:spcPts val="0"/>
                        </a:spcBef>
                        <a:spcAft>
                          <a:spcPts val="0"/>
                        </a:spcAft>
                        <a:buNone/>
                      </a:pPr>
                      <a:r>
                        <a:rPr lang="en" sz="1100"/>
                        <a:t>86.35</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430" name="Google Shape;430;p58"/>
          <p:cNvSpPr txBox="1"/>
          <p:nvPr/>
        </p:nvSpPr>
        <p:spPr>
          <a:xfrm>
            <a:off x="1942225" y="4641175"/>
            <a:ext cx="6767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t>Table:</a:t>
            </a:r>
            <a:r>
              <a:rPr lang="en"/>
              <a:t> Training accuracy of the proposed model based on batch size</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59"/>
          <p:cNvSpPr txBox="1">
            <a:spLocks noGrp="1"/>
          </p:cNvSpPr>
          <p:nvPr>
            <p:ph type="title"/>
          </p:nvPr>
        </p:nvSpPr>
        <p:spPr>
          <a:xfrm>
            <a:off x="311700" y="3086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CNN(RoadNet)</a:t>
            </a:r>
            <a:endParaRPr sz="2400" b="1"/>
          </a:p>
        </p:txBody>
      </p:sp>
      <p:sp>
        <p:nvSpPr>
          <p:cNvPr id="436" name="Google Shape;436;p5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47</a:t>
            </a:fld>
            <a:endParaRPr/>
          </a:p>
        </p:txBody>
      </p:sp>
      <p:graphicFrame>
        <p:nvGraphicFramePr>
          <p:cNvPr id="437" name="Google Shape;437;p59"/>
          <p:cNvGraphicFramePr/>
          <p:nvPr/>
        </p:nvGraphicFramePr>
        <p:xfrm>
          <a:off x="4705200" y="1401840"/>
          <a:ext cx="3000000" cy="3000000"/>
        </p:xfrm>
        <a:graphic>
          <a:graphicData uri="http://schemas.openxmlformats.org/drawingml/2006/table">
            <a:tbl>
              <a:tblPr>
                <a:noFill/>
                <a:tableStyleId>{DB76E5D6-CCF0-48F1-A886-483FD6B0A5EA}</a:tableStyleId>
              </a:tblPr>
              <a:tblGrid>
                <a:gridCol w="775200">
                  <a:extLst>
                    <a:ext uri="{9D8B030D-6E8A-4147-A177-3AD203B41FA5}">
                      <a16:colId xmlns:a16="http://schemas.microsoft.com/office/drawing/2014/main" val="20000"/>
                    </a:ext>
                  </a:extLst>
                </a:gridCol>
                <a:gridCol w="1789900">
                  <a:extLst>
                    <a:ext uri="{9D8B030D-6E8A-4147-A177-3AD203B41FA5}">
                      <a16:colId xmlns:a16="http://schemas.microsoft.com/office/drawing/2014/main" val="20001"/>
                    </a:ext>
                  </a:extLst>
                </a:gridCol>
                <a:gridCol w="1301250">
                  <a:extLst>
                    <a:ext uri="{9D8B030D-6E8A-4147-A177-3AD203B41FA5}">
                      <a16:colId xmlns:a16="http://schemas.microsoft.com/office/drawing/2014/main" val="20002"/>
                    </a:ext>
                  </a:extLst>
                </a:gridCol>
              </a:tblGrid>
              <a:tr h="731475">
                <a:tc>
                  <a:txBody>
                    <a:bodyPr/>
                    <a:lstStyle/>
                    <a:p>
                      <a:pPr marL="0" lvl="0" indent="0" algn="ctr" rtl="0">
                        <a:spcBef>
                          <a:spcPts val="0"/>
                        </a:spcBef>
                        <a:spcAft>
                          <a:spcPts val="0"/>
                        </a:spcAft>
                        <a:buNone/>
                      </a:pPr>
                      <a:r>
                        <a:rPr lang="en" sz="1200" b="1">
                          <a:solidFill>
                            <a:schemeClr val="dk1"/>
                          </a:solidFill>
                        </a:rPr>
                        <a:t> Batch</a:t>
                      </a:r>
                      <a:endParaRPr sz="1200" b="1">
                        <a:solidFill>
                          <a:schemeClr val="dk1"/>
                        </a:solidFill>
                      </a:endParaRPr>
                    </a:p>
                    <a:p>
                      <a:pPr marL="0" lvl="0" indent="0" algn="ctr" rtl="0">
                        <a:spcBef>
                          <a:spcPts val="0"/>
                        </a:spcBef>
                        <a:spcAft>
                          <a:spcPts val="0"/>
                        </a:spcAft>
                        <a:buNone/>
                      </a:pPr>
                      <a:r>
                        <a:rPr lang="en" sz="1200" b="1">
                          <a:solidFill>
                            <a:schemeClr val="dk1"/>
                          </a:solidFill>
                        </a:rPr>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None/>
                      </a:pPr>
                      <a:r>
                        <a:rPr lang="en" sz="1200" b="1"/>
                        <a:t>acc(%)</a:t>
                      </a:r>
                      <a:endParaRPr sz="1200" b="1"/>
                    </a:p>
                    <a:p>
                      <a:pPr marL="0" lvl="0" indent="0" algn="ctr" rtl="0">
                        <a:spcBef>
                          <a:spcPts val="0"/>
                        </a:spcBef>
                        <a:spcAft>
                          <a:spcPts val="0"/>
                        </a:spcAft>
                        <a:buNone/>
                      </a:pPr>
                      <a:r>
                        <a:rPr lang="en" sz="1200" b="1"/>
                        <a:t>Road: N1,N4,N6,N7</a:t>
                      </a:r>
                      <a:endParaRPr sz="1200" b="1"/>
                    </a:p>
                  </a:txBody>
                  <a:tcPr marL="91425" marR="91425" marT="91425" marB="91425"/>
                </a:tc>
                <a:tc>
                  <a:txBody>
                    <a:bodyPr/>
                    <a:lstStyle/>
                    <a:p>
                      <a:pPr marL="0" lvl="0" indent="0" algn="ctr" rtl="0">
                        <a:spcBef>
                          <a:spcPts val="0"/>
                        </a:spcBef>
                        <a:spcAft>
                          <a:spcPts val="0"/>
                        </a:spcAft>
                        <a:buNone/>
                      </a:pPr>
                      <a:r>
                        <a:rPr lang="en" sz="1200" b="1"/>
                        <a:t>Held-out  </a:t>
                      </a:r>
                      <a:endParaRPr sz="1200" b="1"/>
                    </a:p>
                    <a:p>
                      <a:pPr marL="0" lvl="0" indent="0" algn="ctr" rtl="0">
                        <a:spcBef>
                          <a:spcPts val="0"/>
                        </a:spcBef>
                        <a:spcAft>
                          <a:spcPts val="0"/>
                        </a:spcAft>
                        <a:buNone/>
                      </a:pPr>
                      <a:r>
                        <a:rPr lang="en" sz="1200" b="1"/>
                        <a:t>acc(%)</a:t>
                      </a:r>
                      <a:endParaRPr sz="1200" b="1"/>
                    </a:p>
                    <a:p>
                      <a:pPr marL="0" lvl="0" indent="0" algn="ctr" rtl="0">
                        <a:spcBef>
                          <a:spcPts val="0"/>
                        </a:spcBef>
                        <a:spcAft>
                          <a:spcPts val="0"/>
                        </a:spcAft>
                        <a:buNone/>
                      </a:pPr>
                      <a:r>
                        <a:rPr lang="en" sz="1200" b="1"/>
                        <a:t>Road: N2</a:t>
                      </a:r>
                      <a:endParaRPr sz="1200" b="1"/>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t>    32</a:t>
                      </a:r>
                      <a:endParaRPr sz="1200"/>
                    </a:p>
                  </a:txBody>
                  <a:tcPr marL="91425" marR="91425" marT="91425" marB="91425"/>
                </a:tc>
                <a:tc>
                  <a:txBody>
                    <a:bodyPr/>
                    <a:lstStyle/>
                    <a:p>
                      <a:pPr marL="0" lvl="0" indent="0" algn="ctr" rtl="0">
                        <a:spcBef>
                          <a:spcPts val="0"/>
                        </a:spcBef>
                        <a:spcAft>
                          <a:spcPts val="0"/>
                        </a:spcAft>
                        <a:buNone/>
                      </a:pPr>
                      <a:r>
                        <a:rPr lang="en" sz="1200"/>
                        <a:t>69</a:t>
                      </a:r>
                      <a:endParaRPr sz="1200"/>
                    </a:p>
                  </a:txBody>
                  <a:tcPr marL="91425" marR="91425" marT="91425" marB="91425"/>
                </a:tc>
                <a:tc>
                  <a:txBody>
                    <a:bodyPr/>
                    <a:lstStyle/>
                    <a:p>
                      <a:pPr marL="0" lvl="0" indent="0" algn="ctr" rtl="0">
                        <a:spcBef>
                          <a:spcPts val="0"/>
                        </a:spcBef>
                        <a:spcAft>
                          <a:spcPts val="0"/>
                        </a:spcAft>
                        <a:buNone/>
                      </a:pPr>
                      <a:r>
                        <a:rPr lang="en" sz="1200"/>
                        <a:t>47</a:t>
                      </a:r>
                      <a:endParaRPr sz="1200"/>
                    </a:p>
                  </a:txBody>
                  <a:tcPr marL="91425" marR="91425" marT="91425" marB="91425"/>
                </a:tc>
                <a:extLst>
                  <a:ext uri="{0D108BD9-81ED-4DB2-BD59-A6C34878D82A}">
                    <a16:rowId xmlns:a16="http://schemas.microsoft.com/office/drawing/2014/main" val="10001"/>
                  </a:ext>
                </a:extLst>
              </a:tr>
              <a:tr h="386375">
                <a:tc>
                  <a:txBody>
                    <a:bodyPr/>
                    <a:lstStyle/>
                    <a:p>
                      <a:pPr marL="0" lvl="0" indent="0" algn="ctr" rtl="0">
                        <a:spcBef>
                          <a:spcPts val="0"/>
                        </a:spcBef>
                        <a:spcAft>
                          <a:spcPts val="0"/>
                        </a:spcAft>
                        <a:buNone/>
                      </a:pPr>
                      <a:r>
                        <a:rPr lang="en" sz="1200">
                          <a:highlight>
                            <a:schemeClr val="lt1"/>
                          </a:highlight>
                        </a:rPr>
                        <a:t>    64</a:t>
                      </a:r>
                      <a:endParaRPr sz="1200">
                        <a:highlight>
                          <a:schemeClr val="lt1"/>
                        </a:highlight>
                      </a:endParaRPr>
                    </a:p>
                  </a:txBody>
                  <a:tcPr marL="91425" marR="91425" marT="91425" marB="91425"/>
                </a:tc>
                <a:tc>
                  <a:txBody>
                    <a:bodyPr/>
                    <a:lstStyle/>
                    <a:p>
                      <a:pPr marL="0" lvl="0" indent="0" algn="ctr" rtl="0">
                        <a:spcBef>
                          <a:spcPts val="0"/>
                        </a:spcBef>
                        <a:spcAft>
                          <a:spcPts val="0"/>
                        </a:spcAft>
                        <a:buNone/>
                      </a:pPr>
                      <a:r>
                        <a:rPr lang="en" sz="1200" b="1">
                          <a:highlight>
                            <a:schemeClr val="accent6"/>
                          </a:highlight>
                        </a:rPr>
                        <a:t>72</a:t>
                      </a:r>
                      <a:endParaRPr sz="1200" b="1">
                        <a:highlight>
                          <a:schemeClr val="accent6"/>
                        </a:highlight>
                      </a:endParaRPr>
                    </a:p>
                  </a:txBody>
                  <a:tcPr marL="91425" marR="91425" marT="91425" marB="91425"/>
                </a:tc>
                <a:tc>
                  <a:txBody>
                    <a:bodyPr/>
                    <a:lstStyle/>
                    <a:p>
                      <a:pPr marL="0" lvl="0" indent="0" algn="ctr" rtl="0">
                        <a:spcBef>
                          <a:spcPts val="0"/>
                        </a:spcBef>
                        <a:spcAft>
                          <a:spcPts val="0"/>
                        </a:spcAft>
                        <a:buNone/>
                      </a:pPr>
                      <a:r>
                        <a:rPr lang="en" sz="1200" b="1">
                          <a:highlight>
                            <a:schemeClr val="accent6"/>
                          </a:highlight>
                        </a:rPr>
                        <a:t>50</a:t>
                      </a:r>
                      <a:endParaRPr sz="1200" b="1">
                        <a:highlight>
                          <a:schemeClr val="accent6"/>
                        </a:highlight>
                      </a:endParaRPr>
                    </a:p>
                  </a:txBody>
                  <a:tcPr marL="91425" marR="91425" marT="91425" marB="91425"/>
                </a:tc>
                <a:extLst>
                  <a:ext uri="{0D108BD9-81ED-4DB2-BD59-A6C34878D82A}">
                    <a16:rowId xmlns:a16="http://schemas.microsoft.com/office/drawing/2014/main" val="10002"/>
                  </a:ext>
                </a:extLst>
              </a:tr>
              <a:tr h="386375">
                <a:tc>
                  <a:txBody>
                    <a:bodyPr/>
                    <a:lstStyle/>
                    <a:p>
                      <a:pPr marL="0" lvl="0" indent="0" algn="ctr" rtl="0">
                        <a:spcBef>
                          <a:spcPts val="0"/>
                        </a:spcBef>
                        <a:spcAft>
                          <a:spcPts val="0"/>
                        </a:spcAft>
                        <a:buNone/>
                      </a:pPr>
                      <a:r>
                        <a:rPr lang="en" sz="1200">
                          <a:highlight>
                            <a:schemeClr val="lt1"/>
                          </a:highlight>
                        </a:rPr>
                        <a:t>    32</a:t>
                      </a:r>
                      <a:endParaRPr sz="1200">
                        <a:highlight>
                          <a:schemeClr val="lt1"/>
                        </a:highlight>
                      </a:endParaRPr>
                    </a:p>
                  </a:txBody>
                  <a:tcPr marL="91425" marR="91425" marT="91425" marB="91425"/>
                </a:tc>
                <a:tc>
                  <a:txBody>
                    <a:bodyPr/>
                    <a:lstStyle/>
                    <a:p>
                      <a:pPr marL="0" lvl="0" indent="0" algn="ctr" rtl="0">
                        <a:spcBef>
                          <a:spcPts val="0"/>
                        </a:spcBef>
                        <a:spcAft>
                          <a:spcPts val="0"/>
                        </a:spcAft>
                        <a:buNone/>
                      </a:pPr>
                      <a:r>
                        <a:rPr lang="en" sz="1200"/>
                        <a:t>73</a:t>
                      </a:r>
                      <a:endParaRPr sz="1200"/>
                    </a:p>
                  </a:txBody>
                  <a:tcPr marL="91425" marR="91425" marT="91425" marB="91425"/>
                </a:tc>
                <a:tc>
                  <a:txBody>
                    <a:bodyPr/>
                    <a:lstStyle/>
                    <a:p>
                      <a:pPr marL="0" lvl="0" indent="0" algn="ctr" rtl="0">
                        <a:spcBef>
                          <a:spcPts val="0"/>
                        </a:spcBef>
                        <a:spcAft>
                          <a:spcPts val="0"/>
                        </a:spcAft>
                        <a:buNone/>
                      </a:pPr>
                      <a:r>
                        <a:rPr lang="en" sz="1200"/>
                        <a:t>51</a:t>
                      </a:r>
                      <a:endParaRPr sz="1200"/>
                    </a:p>
                  </a:txBody>
                  <a:tcPr marL="91425" marR="91425" marT="91425" marB="91425"/>
                </a:tc>
                <a:extLst>
                  <a:ext uri="{0D108BD9-81ED-4DB2-BD59-A6C34878D82A}">
                    <a16:rowId xmlns:a16="http://schemas.microsoft.com/office/drawing/2014/main" val="10003"/>
                  </a:ext>
                </a:extLst>
              </a:tr>
              <a:tr h="426700">
                <a:tc>
                  <a:txBody>
                    <a:bodyPr/>
                    <a:lstStyle/>
                    <a:p>
                      <a:pPr marL="0" lvl="0" indent="0" algn="ctr" rtl="0">
                        <a:spcBef>
                          <a:spcPts val="0"/>
                        </a:spcBef>
                        <a:spcAft>
                          <a:spcPts val="0"/>
                        </a:spcAft>
                        <a:buNone/>
                      </a:pPr>
                      <a:r>
                        <a:rPr lang="en" sz="1200">
                          <a:highlight>
                            <a:schemeClr val="lt1"/>
                          </a:highlight>
                        </a:rPr>
                        <a:t>    64</a:t>
                      </a:r>
                      <a:endParaRPr sz="1200">
                        <a:highlight>
                          <a:schemeClr val="lt1"/>
                        </a:highlight>
                      </a:endParaRPr>
                    </a:p>
                  </a:txBody>
                  <a:tcPr marL="91425" marR="91425" marT="91425" marB="91425"/>
                </a:tc>
                <a:tc>
                  <a:txBody>
                    <a:bodyPr/>
                    <a:lstStyle/>
                    <a:p>
                      <a:pPr marL="0" lvl="0" indent="0" algn="ctr" rtl="0">
                        <a:spcBef>
                          <a:spcPts val="0"/>
                        </a:spcBef>
                        <a:spcAft>
                          <a:spcPts val="0"/>
                        </a:spcAft>
                        <a:buNone/>
                      </a:pPr>
                      <a:r>
                        <a:rPr lang="en" sz="1200" b="1">
                          <a:highlight>
                            <a:srgbClr val="FFFF00"/>
                          </a:highlight>
                        </a:rPr>
                        <a:t>72</a:t>
                      </a:r>
                      <a:endParaRPr sz="1200" b="1">
                        <a:highlight>
                          <a:srgbClr val="FFFF00"/>
                        </a:highlight>
                      </a:endParaRPr>
                    </a:p>
                  </a:txBody>
                  <a:tcPr marL="91425" marR="91425" marT="91425" marB="91425"/>
                </a:tc>
                <a:tc>
                  <a:txBody>
                    <a:bodyPr/>
                    <a:lstStyle/>
                    <a:p>
                      <a:pPr marL="0" lvl="0" indent="0" algn="ctr" rtl="0">
                        <a:spcBef>
                          <a:spcPts val="0"/>
                        </a:spcBef>
                        <a:spcAft>
                          <a:spcPts val="0"/>
                        </a:spcAft>
                        <a:buNone/>
                      </a:pPr>
                      <a:r>
                        <a:rPr lang="en" sz="1200" b="1">
                          <a:highlight>
                            <a:srgbClr val="FFFF00"/>
                          </a:highlight>
                        </a:rPr>
                        <a:t>54</a:t>
                      </a:r>
                      <a:endParaRPr sz="1200" b="1">
                        <a:highlight>
                          <a:srgbClr val="FFFF00"/>
                        </a:highlight>
                      </a:endParaRPr>
                    </a:p>
                  </a:txBody>
                  <a:tcPr marL="91425" marR="91425" marT="91425" marB="91425"/>
                </a:tc>
                <a:extLst>
                  <a:ext uri="{0D108BD9-81ED-4DB2-BD59-A6C34878D82A}">
                    <a16:rowId xmlns:a16="http://schemas.microsoft.com/office/drawing/2014/main" val="10004"/>
                  </a:ext>
                </a:extLst>
              </a:tr>
              <a:tr h="386375">
                <a:tc>
                  <a:txBody>
                    <a:bodyPr/>
                    <a:lstStyle/>
                    <a:p>
                      <a:pPr marL="0" lvl="0" indent="0" algn="ctr" rtl="0">
                        <a:spcBef>
                          <a:spcPts val="0"/>
                        </a:spcBef>
                        <a:spcAft>
                          <a:spcPts val="0"/>
                        </a:spcAft>
                        <a:buNone/>
                      </a:pPr>
                      <a:r>
                        <a:rPr lang="en" sz="1200">
                          <a:highlight>
                            <a:schemeClr val="lt1"/>
                          </a:highlight>
                        </a:rPr>
                        <a:t>    32</a:t>
                      </a:r>
                      <a:endParaRPr sz="1200">
                        <a:highlight>
                          <a:schemeClr val="lt1"/>
                        </a:highlight>
                      </a:endParaRPr>
                    </a:p>
                  </a:txBody>
                  <a:tcPr marL="91425" marR="91425" marT="91425" marB="91425"/>
                </a:tc>
                <a:tc>
                  <a:txBody>
                    <a:bodyPr/>
                    <a:lstStyle/>
                    <a:p>
                      <a:pPr marL="0" lvl="0" indent="0" algn="ctr" rtl="0">
                        <a:spcBef>
                          <a:spcPts val="0"/>
                        </a:spcBef>
                        <a:spcAft>
                          <a:spcPts val="0"/>
                        </a:spcAft>
                        <a:buNone/>
                      </a:pPr>
                      <a:r>
                        <a:rPr lang="en" sz="1200"/>
                        <a:t>75</a:t>
                      </a:r>
                      <a:endParaRPr sz="1200"/>
                    </a:p>
                  </a:txBody>
                  <a:tcPr marL="91425" marR="91425" marT="91425" marB="91425"/>
                </a:tc>
                <a:tc>
                  <a:txBody>
                    <a:bodyPr/>
                    <a:lstStyle/>
                    <a:p>
                      <a:pPr marL="0" lvl="0" indent="0" algn="ctr" rtl="0">
                        <a:spcBef>
                          <a:spcPts val="0"/>
                        </a:spcBef>
                        <a:spcAft>
                          <a:spcPts val="0"/>
                        </a:spcAft>
                        <a:buNone/>
                      </a:pPr>
                      <a:r>
                        <a:rPr lang="en" sz="1200"/>
                        <a:t>50</a:t>
                      </a:r>
                      <a:endParaRPr sz="1200"/>
                    </a:p>
                  </a:txBody>
                  <a:tcPr marL="91425" marR="91425" marT="91425" marB="91425"/>
                </a:tc>
                <a:extLst>
                  <a:ext uri="{0D108BD9-81ED-4DB2-BD59-A6C34878D82A}">
                    <a16:rowId xmlns:a16="http://schemas.microsoft.com/office/drawing/2014/main" val="10005"/>
                  </a:ext>
                </a:extLst>
              </a:tr>
              <a:tr h="365725">
                <a:tc>
                  <a:txBody>
                    <a:bodyPr/>
                    <a:lstStyle/>
                    <a:p>
                      <a:pPr marL="0" lvl="0" indent="0" algn="ctr" rtl="0">
                        <a:spcBef>
                          <a:spcPts val="0"/>
                        </a:spcBef>
                        <a:spcAft>
                          <a:spcPts val="0"/>
                        </a:spcAft>
                        <a:buNone/>
                      </a:pPr>
                      <a:r>
                        <a:rPr lang="en" sz="1200">
                          <a:highlight>
                            <a:schemeClr val="lt1"/>
                          </a:highlight>
                        </a:rPr>
                        <a:t>    64</a:t>
                      </a:r>
                      <a:endParaRPr sz="1200">
                        <a:highlight>
                          <a:schemeClr val="lt1"/>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74</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51</a:t>
                      </a:r>
                      <a:endParaRPr sz="1200">
                        <a:highlight>
                          <a:srgbClr val="FFFF00"/>
                        </a:highlight>
                      </a:endParaRPr>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438" name="Google Shape;438;p59"/>
          <p:cNvGraphicFramePr/>
          <p:nvPr/>
        </p:nvGraphicFramePr>
        <p:xfrm>
          <a:off x="3428650" y="1401850"/>
          <a:ext cx="3000000" cy="3000000"/>
        </p:xfrm>
        <a:graphic>
          <a:graphicData uri="http://schemas.openxmlformats.org/drawingml/2006/table">
            <a:tbl>
              <a:tblPr>
                <a:noFill/>
                <a:tableStyleId>{DB76E5D6-CCF0-48F1-A886-483FD6B0A5EA}</a:tableStyleId>
              </a:tblPr>
              <a:tblGrid>
                <a:gridCol w="127655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endParaRPr sz="1200" b="1"/>
                    </a:p>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772750">
                <a:tc>
                  <a:txBody>
                    <a:bodyPr/>
                    <a:lstStyle/>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813075">
                <a:tc>
                  <a:txBody>
                    <a:bodyPr/>
                    <a:lstStyle/>
                    <a:p>
                      <a:pPr marL="0" lvl="0" indent="0" algn="l" rtl="0">
                        <a:spcBef>
                          <a:spcPts val="0"/>
                        </a:spcBef>
                        <a:spcAft>
                          <a:spcPts val="0"/>
                        </a:spcAft>
                        <a:buNone/>
                      </a:pPr>
                      <a:r>
                        <a:rPr lang="en" sz="1200"/>
                        <a:t>      70:30</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tc>
                <a:extLst>
                  <a:ext uri="{0D108BD9-81ED-4DB2-BD59-A6C34878D82A}">
                    <a16:rowId xmlns:a16="http://schemas.microsoft.com/office/drawing/2014/main" val="10002"/>
                  </a:ext>
                </a:extLst>
              </a:tr>
              <a:tr h="753050">
                <a:tc>
                  <a:txBody>
                    <a:bodyPr/>
                    <a:lstStyle/>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439" name="Google Shape;439;p59"/>
          <p:cNvGraphicFramePr/>
          <p:nvPr/>
        </p:nvGraphicFramePr>
        <p:xfrm>
          <a:off x="1780250" y="1400900"/>
          <a:ext cx="3000000" cy="3000000"/>
        </p:xfrm>
        <a:graphic>
          <a:graphicData uri="http://schemas.openxmlformats.org/drawingml/2006/table">
            <a:tbl>
              <a:tblPr>
                <a:noFill/>
                <a:tableStyleId>{DB76E5D6-CCF0-48F1-A886-483FD6B0A5EA}</a:tableStyleId>
              </a:tblPr>
              <a:tblGrid>
                <a:gridCol w="1648400">
                  <a:extLst>
                    <a:ext uri="{9D8B030D-6E8A-4147-A177-3AD203B41FA5}">
                      <a16:colId xmlns:a16="http://schemas.microsoft.com/office/drawing/2014/main" val="20000"/>
                    </a:ext>
                  </a:extLst>
                </a:gridCol>
              </a:tblGrid>
              <a:tr h="732425">
                <a:tc>
                  <a:txBody>
                    <a:bodyPr/>
                    <a:lstStyle/>
                    <a:p>
                      <a:pPr marL="0" lvl="0" indent="0" algn="ctr" rtl="0">
                        <a:spcBef>
                          <a:spcPts val="0"/>
                        </a:spcBef>
                        <a:spcAft>
                          <a:spcPts val="0"/>
                        </a:spcAft>
                        <a:buNone/>
                      </a:pPr>
                      <a:endParaRPr sz="1200" b="1"/>
                    </a:p>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2337925">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sz="1200"/>
                    </a:p>
                    <a:p>
                      <a:pPr marL="0" lvl="0" indent="0" algn="l" rtl="0">
                        <a:spcBef>
                          <a:spcPts val="0"/>
                        </a:spcBef>
                        <a:spcAft>
                          <a:spcPts val="0"/>
                        </a:spcAft>
                        <a:buNone/>
                      </a:pPr>
                      <a:r>
                        <a:rPr lang="en" sz="1200"/>
                        <a:t>    RoadNet(64*64)</a:t>
                      </a:r>
                      <a:endParaRPr sz="1200"/>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60"/>
          <p:cNvSpPr txBox="1">
            <a:spLocks noGrp="1"/>
          </p:cNvSpPr>
          <p:nvPr>
            <p:ph type="body" idx="1"/>
          </p:nvPr>
        </p:nvSpPr>
        <p:spPr>
          <a:xfrm>
            <a:off x="464100" y="1189825"/>
            <a:ext cx="8240100" cy="31752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endParaRPr sz="1500" b="1"/>
          </a:p>
          <a:p>
            <a:pPr marL="457200" lvl="0" indent="-323850" algn="just" rtl="0">
              <a:lnSpc>
                <a:spcPct val="150000"/>
              </a:lnSpc>
              <a:spcBef>
                <a:spcPts val="1600"/>
              </a:spcBef>
              <a:spcAft>
                <a:spcPts val="0"/>
              </a:spcAft>
              <a:buClr>
                <a:schemeClr val="dk1"/>
              </a:buClr>
              <a:buSzPts val="1500"/>
              <a:buChar char="●"/>
            </a:pPr>
            <a:r>
              <a:rPr lang="en" sz="1500" b="1">
                <a:solidFill>
                  <a:schemeClr val="dk1"/>
                </a:solidFill>
              </a:rPr>
              <a:t>Training accuracy and testing accuracy </a:t>
            </a:r>
            <a:r>
              <a:rPr lang="en" sz="1500">
                <a:solidFill>
                  <a:schemeClr val="dk1"/>
                </a:solidFill>
              </a:rPr>
              <a:t>is comparatively</a:t>
            </a:r>
            <a:r>
              <a:rPr lang="en" sz="1500" b="1">
                <a:solidFill>
                  <a:schemeClr val="dk1"/>
                </a:solidFill>
              </a:rPr>
              <a:t> low in CNN(RoadNet) Model.</a:t>
            </a:r>
            <a:endParaRPr sz="1500" b="1">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b="1">
                <a:solidFill>
                  <a:schemeClr val="dk1"/>
                </a:solidFill>
              </a:rPr>
              <a:t>Training </a:t>
            </a:r>
            <a:r>
              <a:rPr lang="en" sz="1500">
                <a:solidFill>
                  <a:schemeClr val="dk1"/>
                </a:solidFill>
              </a:rPr>
              <a:t>from</a:t>
            </a:r>
            <a:r>
              <a:rPr lang="en" sz="1500" b="1">
                <a:solidFill>
                  <a:schemeClr val="dk1"/>
                </a:solidFill>
              </a:rPr>
              <a:t> scratch </a:t>
            </a:r>
            <a:r>
              <a:rPr lang="en" sz="1500">
                <a:solidFill>
                  <a:schemeClr val="dk1"/>
                </a:solidFill>
              </a:rPr>
              <a:t>takes</a:t>
            </a:r>
            <a:r>
              <a:rPr lang="en" sz="1500" b="1">
                <a:solidFill>
                  <a:schemeClr val="dk1"/>
                </a:solidFill>
              </a:rPr>
              <a:t> long time and more epochs.</a:t>
            </a:r>
            <a:endParaRPr sz="1500" b="1">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b="1">
                <a:solidFill>
                  <a:schemeClr val="dk1"/>
                </a:solidFill>
              </a:rPr>
              <a:t>Transfer learning </a:t>
            </a:r>
            <a:r>
              <a:rPr lang="en" sz="1500">
                <a:solidFill>
                  <a:schemeClr val="dk1"/>
                </a:solidFill>
              </a:rPr>
              <a:t>approach can be a good</a:t>
            </a:r>
            <a:r>
              <a:rPr lang="en" sz="1500" b="1">
                <a:solidFill>
                  <a:schemeClr val="dk1"/>
                </a:solidFill>
              </a:rPr>
              <a:t> </a:t>
            </a:r>
            <a:r>
              <a:rPr lang="en" sz="1500">
                <a:solidFill>
                  <a:schemeClr val="dk1"/>
                </a:solidFill>
              </a:rPr>
              <a:t>alternative</a:t>
            </a:r>
            <a:r>
              <a:rPr lang="en" sz="1500" b="1">
                <a:solidFill>
                  <a:schemeClr val="dk1"/>
                </a:solidFill>
              </a:rPr>
              <a:t> </a:t>
            </a:r>
            <a:r>
              <a:rPr lang="en" sz="1500">
                <a:solidFill>
                  <a:schemeClr val="dk1"/>
                </a:solidFill>
              </a:rPr>
              <a:t>to</a:t>
            </a:r>
            <a:r>
              <a:rPr lang="en" sz="1500" b="1">
                <a:solidFill>
                  <a:schemeClr val="dk1"/>
                </a:solidFill>
              </a:rPr>
              <a:t> improve</a:t>
            </a:r>
            <a:r>
              <a:rPr lang="en" sz="1500" b="1" i="1">
                <a:solidFill>
                  <a:schemeClr val="dk1"/>
                </a:solidFill>
              </a:rPr>
              <a:t> </a:t>
            </a:r>
            <a:r>
              <a:rPr lang="en" sz="1500">
                <a:solidFill>
                  <a:schemeClr val="dk1"/>
                </a:solidFill>
              </a:rPr>
              <a:t>the </a:t>
            </a:r>
            <a:r>
              <a:rPr lang="en" sz="1500" b="1">
                <a:solidFill>
                  <a:schemeClr val="dk1"/>
                </a:solidFill>
              </a:rPr>
              <a:t>accuracy.</a:t>
            </a:r>
            <a:endParaRPr b="1">
              <a:solidFill>
                <a:schemeClr val="dk1"/>
              </a:solidFill>
            </a:endParaRPr>
          </a:p>
        </p:txBody>
      </p:sp>
      <p:sp>
        <p:nvSpPr>
          <p:cNvPr id="445" name="Google Shape;445;p60"/>
          <p:cNvSpPr txBox="1">
            <a:spLocks noGrp="1"/>
          </p:cNvSpPr>
          <p:nvPr>
            <p:ph type="title"/>
          </p:nvPr>
        </p:nvSpPr>
        <p:spPr>
          <a:xfrm>
            <a:off x="311700" y="3458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Findings</a:t>
            </a:r>
            <a:endParaRPr sz="2400" b="1"/>
          </a:p>
        </p:txBody>
      </p:sp>
      <p:sp>
        <p:nvSpPr>
          <p:cNvPr id="446" name="Google Shape;446;p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61"/>
          <p:cNvSpPr txBox="1">
            <a:spLocks noGrp="1"/>
          </p:cNvSpPr>
          <p:nvPr>
            <p:ph type="title"/>
          </p:nvPr>
        </p:nvSpPr>
        <p:spPr>
          <a:xfrm>
            <a:off x="324100" y="2049925"/>
            <a:ext cx="8314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Approach_2:  Transfer Learning </a:t>
            </a:r>
            <a:endParaRPr sz="2400" b="1"/>
          </a:p>
        </p:txBody>
      </p:sp>
      <p:sp>
        <p:nvSpPr>
          <p:cNvPr id="452" name="Google Shape;452;p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398475" y="445025"/>
            <a:ext cx="7099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Motivation</a:t>
            </a:r>
            <a:endParaRPr sz="2400" b="1"/>
          </a:p>
        </p:txBody>
      </p:sp>
      <p:sp>
        <p:nvSpPr>
          <p:cNvPr id="86" name="Google Shape;86;p17"/>
          <p:cNvSpPr txBox="1">
            <a:spLocks noGrp="1"/>
          </p:cNvSpPr>
          <p:nvPr>
            <p:ph type="body" idx="1"/>
          </p:nvPr>
        </p:nvSpPr>
        <p:spPr>
          <a:xfrm>
            <a:off x="398475" y="1233450"/>
            <a:ext cx="8251500" cy="1859400"/>
          </a:xfrm>
          <a:prstGeom prst="rect">
            <a:avLst/>
          </a:prstGeom>
        </p:spPr>
        <p:txBody>
          <a:bodyPr spcFirstLastPara="1" wrap="square" lIns="91425" tIns="91425" rIns="91425" bIns="91425" anchor="t" anchorCtr="0">
            <a:noAutofit/>
          </a:bodyPr>
          <a:lstStyle/>
          <a:p>
            <a:pPr marL="457200" lvl="0" indent="-323850" algn="just" rtl="0">
              <a:spcBef>
                <a:spcPts val="0"/>
              </a:spcBef>
              <a:spcAft>
                <a:spcPts val="0"/>
              </a:spcAft>
              <a:buClr>
                <a:schemeClr val="dk1"/>
              </a:buClr>
              <a:buSzPts val="1500"/>
              <a:buChar char="●"/>
            </a:pPr>
            <a:r>
              <a:rPr lang="en" sz="1500">
                <a:solidFill>
                  <a:schemeClr val="dk1"/>
                </a:solidFill>
              </a:rPr>
              <a:t> No work using road satellite images</a:t>
            </a:r>
            <a:endParaRPr sz="1500">
              <a:solidFill>
                <a:schemeClr val="dk1"/>
              </a:solidFill>
            </a:endParaRPr>
          </a:p>
          <a:p>
            <a:pPr marL="457200" lvl="0" indent="-323850" algn="just" rtl="0">
              <a:spcBef>
                <a:spcPts val="1000"/>
              </a:spcBef>
              <a:spcAft>
                <a:spcPts val="0"/>
              </a:spcAft>
              <a:buClr>
                <a:schemeClr val="dk1"/>
              </a:buClr>
              <a:buSzPts val="1500"/>
              <a:buChar char="●"/>
            </a:pPr>
            <a:r>
              <a:rPr lang="en" sz="1500">
                <a:solidFill>
                  <a:schemeClr val="dk1"/>
                </a:solidFill>
              </a:rPr>
              <a:t> Efficient road maintenance is necessary.</a:t>
            </a:r>
            <a:endParaRPr sz="1500">
              <a:solidFill>
                <a:schemeClr val="dk1"/>
              </a:solidFill>
            </a:endParaRPr>
          </a:p>
          <a:p>
            <a:pPr marL="457200" lvl="0" indent="-323850" algn="just" rtl="0">
              <a:spcBef>
                <a:spcPts val="1000"/>
              </a:spcBef>
              <a:spcAft>
                <a:spcPts val="0"/>
              </a:spcAft>
              <a:buClr>
                <a:schemeClr val="dk1"/>
              </a:buClr>
              <a:buSzPts val="1500"/>
              <a:buChar char="●"/>
            </a:pPr>
            <a:r>
              <a:rPr lang="en" sz="1500">
                <a:solidFill>
                  <a:schemeClr val="dk1"/>
                </a:solidFill>
              </a:rPr>
              <a:t> Knowing the road quality without physical visit.</a:t>
            </a:r>
            <a:endParaRPr sz="1500">
              <a:solidFill>
                <a:schemeClr val="dk1"/>
              </a:solidFill>
            </a:endParaRPr>
          </a:p>
          <a:p>
            <a:pPr marL="457200" lvl="0" indent="-323850" algn="just" rtl="0">
              <a:spcBef>
                <a:spcPts val="1000"/>
              </a:spcBef>
              <a:spcAft>
                <a:spcPts val="0"/>
              </a:spcAft>
              <a:buClr>
                <a:schemeClr val="dk1"/>
              </a:buClr>
              <a:buSzPts val="1500"/>
              <a:buChar char="●"/>
            </a:pPr>
            <a:r>
              <a:rPr lang="en" sz="1500">
                <a:solidFill>
                  <a:schemeClr val="dk1"/>
                </a:solidFill>
              </a:rPr>
              <a:t> Reduce road maintenance cost is possible by using satellite images.</a:t>
            </a:r>
            <a:endParaRPr sz="1500">
              <a:solidFill>
                <a:schemeClr val="dk1"/>
              </a:solidFill>
            </a:endParaRPr>
          </a:p>
          <a:p>
            <a:pPr marL="457200" lvl="0" indent="-323850" algn="just" rtl="0">
              <a:spcBef>
                <a:spcPts val="1000"/>
              </a:spcBef>
              <a:spcAft>
                <a:spcPts val="0"/>
              </a:spcAft>
              <a:buClr>
                <a:schemeClr val="dk1"/>
              </a:buClr>
              <a:buSzPts val="1500"/>
              <a:buChar char="●"/>
            </a:pPr>
            <a:r>
              <a:rPr lang="en" sz="1500">
                <a:solidFill>
                  <a:schemeClr val="dk1"/>
                </a:solidFill>
              </a:rPr>
              <a:t> Optimal budget</a:t>
            </a:r>
            <a:endParaRPr sz="1500">
              <a:solidFill>
                <a:srgbClr val="000000"/>
              </a:solidFill>
            </a:endParaRPr>
          </a:p>
          <a:p>
            <a:pPr marL="457200" lvl="0" indent="0" algn="l" rtl="0">
              <a:spcBef>
                <a:spcPts val="1000"/>
              </a:spcBef>
              <a:spcAft>
                <a:spcPts val="0"/>
              </a:spcAft>
              <a:buNone/>
            </a:pPr>
            <a:endParaRPr sz="2000">
              <a:solidFill>
                <a:srgbClr val="000000"/>
              </a:solidFill>
            </a:endParaRPr>
          </a:p>
          <a:p>
            <a:pPr marL="0" lvl="0" indent="0" algn="l" rtl="0">
              <a:spcBef>
                <a:spcPts val="1000"/>
              </a:spcBef>
              <a:spcAft>
                <a:spcPts val="1000"/>
              </a:spcAft>
              <a:buNone/>
            </a:pPr>
            <a:endParaRPr sz="2000">
              <a:solidFill>
                <a:srgbClr val="000000"/>
              </a:solidFill>
            </a:endParaRPr>
          </a:p>
        </p:txBody>
      </p:sp>
      <p:sp>
        <p:nvSpPr>
          <p:cNvPr id="87" name="Google Shape;87;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5</a:t>
            </a:fld>
            <a:endParaRPr>
              <a:solidFill>
                <a:schemeClr val="dk2"/>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Transfer Learning</a:t>
            </a:r>
            <a:endParaRPr sz="2400" b="1"/>
          </a:p>
        </p:txBody>
      </p:sp>
      <p:sp>
        <p:nvSpPr>
          <p:cNvPr id="458" name="Google Shape;458;p62"/>
          <p:cNvSpPr txBox="1">
            <a:spLocks noGrp="1"/>
          </p:cNvSpPr>
          <p:nvPr>
            <p:ph type="body" idx="1"/>
          </p:nvPr>
        </p:nvSpPr>
        <p:spPr>
          <a:xfrm>
            <a:off x="499175" y="1373250"/>
            <a:ext cx="7950000" cy="2397000"/>
          </a:xfrm>
          <a:prstGeom prst="rect">
            <a:avLst/>
          </a:prstGeom>
        </p:spPr>
        <p:txBody>
          <a:bodyPr spcFirstLastPara="1" wrap="square" lIns="91425" tIns="91425" rIns="91425" bIns="91425" anchor="t" anchorCtr="0">
            <a:noAutofit/>
          </a:bodyPr>
          <a:lstStyle/>
          <a:p>
            <a:pPr marL="457200" lvl="0" indent="-323850" algn="just" rtl="0">
              <a:lnSpc>
                <a:spcPct val="115000"/>
              </a:lnSpc>
              <a:spcBef>
                <a:spcPts val="0"/>
              </a:spcBef>
              <a:spcAft>
                <a:spcPts val="0"/>
              </a:spcAft>
              <a:buClr>
                <a:schemeClr val="dk1"/>
              </a:buClr>
              <a:buSzPts val="1500"/>
              <a:buChar char="●"/>
            </a:pPr>
            <a:r>
              <a:rPr lang="en" sz="1500">
                <a:solidFill>
                  <a:schemeClr val="dk1"/>
                </a:solidFill>
              </a:rPr>
              <a:t>Approach of transferring knowledge from one or more sources to improve the learning of target task.</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 sz="1500">
                <a:solidFill>
                  <a:schemeClr val="dk1"/>
                </a:solidFill>
              </a:rPr>
              <a:t>Has the benefit of decreasing training time and resulting in lower error.</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 sz="1500">
                <a:solidFill>
                  <a:schemeClr val="dk1"/>
                </a:solidFill>
              </a:rPr>
              <a:t>The recent progress in deep learning has facilitated transfer learning mainly because of two reasons:</a:t>
            </a:r>
            <a:endParaRPr sz="1500">
              <a:solidFill>
                <a:schemeClr val="dk1"/>
              </a:solidFill>
            </a:endParaRPr>
          </a:p>
          <a:p>
            <a:pPr marL="457200" lvl="0" indent="0" algn="just" rtl="0">
              <a:lnSpc>
                <a:spcPct val="100000"/>
              </a:lnSpc>
              <a:spcBef>
                <a:spcPts val="0"/>
              </a:spcBef>
              <a:spcAft>
                <a:spcPts val="0"/>
              </a:spcAft>
              <a:buNone/>
            </a:pPr>
            <a:r>
              <a:rPr lang="en" sz="1500">
                <a:solidFill>
                  <a:schemeClr val="dk1"/>
                </a:solidFill>
              </a:rPr>
              <a:t>      1. Networks can be pre-trained on one domain and be tuned on another domain.</a:t>
            </a:r>
            <a:endParaRPr sz="1500">
              <a:solidFill>
                <a:schemeClr val="dk1"/>
              </a:solidFill>
            </a:endParaRPr>
          </a:p>
          <a:p>
            <a:pPr marL="457200" lvl="0" indent="0" algn="just" rtl="0">
              <a:lnSpc>
                <a:spcPct val="100000"/>
              </a:lnSpc>
              <a:spcBef>
                <a:spcPts val="0"/>
              </a:spcBef>
              <a:spcAft>
                <a:spcPts val="0"/>
              </a:spcAft>
              <a:buNone/>
            </a:pPr>
            <a:r>
              <a:rPr lang="en" sz="1500">
                <a:solidFill>
                  <a:schemeClr val="dk1"/>
                </a:solidFill>
              </a:rPr>
              <a:t>      2. Network weight can be shared among different tasks.</a:t>
            </a:r>
            <a:endParaRPr sz="1500">
              <a:solidFill>
                <a:schemeClr val="dk1"/>
              </a:solidFill>
            </a:endParaRPr>
          </a:p>
          <a:p>
            <a:pPr marL="457200" lvl="0" indent="0" algn="just" rtl="0">
              <a:lnSpc>
                <a:spcPct val="115000"/>
              </a:lnSpc>
              <a:spcBef>
                <a:spcPts val="0"/>
              </a:spcBef>
              <a:spcAft>
                <a:spcPts val="0"/>
              </a:spcAft>
              <a:buNone/>
            </a:pPr>
            <a:endParaRPr sz="1500">
              <a:solidFill>
                <a:schemeClr val="dk1"/>
              </a:solidFill>
            </a:endParaRPr>
          </a:p>
          <a:p>
            <a:pPr marL="457200" lvl="0" indent="0" algn="just" rtl="0">
              <a:lnSpc>
                <a:spcPct val="115000"/>
              </a:lnSpc>
              <a:spcBef>
                <a:spcPts val="0"/>
              </a:spcBef>
              <a:spcAft>
                <a:spcPts val="0"/>
              </a:spcAft>
              <a:buNone/>
            </a:pPr>
            <a:endParaRPr sz="1500">
              <a:solidFill>
                <a:schemeClr val="dk1"/>
              </a:solidFill>
            </a:endParaRPr>
          </a:p>
        </p:txBody>
      </p:sp>
      <p:sp>
        <p:nvSpPr>
          <p:cNvPr id="459" name="Google Shape;459;p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63"/>
          <p:cNvSpPr txBox="1">
            <a:spLocks noGrp="1"/>
          </p:cNvSpPr>
          <p:nvPr>
            <p:ph type="title"/>
          </p:nvPr>
        </p:nvSpPr>
        <p:spPr>
          <a:xfrm>
            <a:off x="311700" y="2219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Proposed Transfer Learning Approach</a:t>
            </a:r>
            <a:endParaRPr sz="2400" b="1"/>
          </a:p>
        </p:txBody>
      </p:sp>
      <p:sp>
        <p:nvSpPr>
          <p:cNvPr id="465" name="Google Shape;465;p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51</a:t>
            </a:fld>
            <a:endParaRPr/>
          </a:p>
        </p:txBody>
      </p:sp>
      <p:pic>
        <p:nvPicPr>
          <p:cNvPr id="466" name="Google Shape;466;p63"/>
          <p:cNvPicPr preferRelativeResize="0"/>
          <p:nvPr/>
        </p:nvPicPr>
        <p:blipFill rotWithShape="1">
          <a:blip r:embed="rId3">
            <a:alphaModFix/>
          </a:blip>
          <a:srcRect b="-8131"/>
          <a:stretch/>
        </p:blipFill>
        <p:spPr>
          <a:xfrm>
            <a:off x="4442950" y="820800"/>
            <a:ext cx="4701049" cy="3905300"/>
          </a:xfrm>
          <a:prstGeom prst="rect">
            <a:avLst/>
          </a:prstGeom>
          <a:noFill/>
          <a:ln>
            <a:noFill/>
          </a:ln>
        </p:spPr>
      </p:pic>
      <p:sp>
        <p:nvSpPr>
          <p:cNvPr id="467" name="Google Shape;467;p63"/>
          <p:cNvSpPr txBox="1"/>
          <p:nvPr/>
        </p:nvSpPr>
        <p:spPr>
          <a:xfrm>
            <a:off x="1933475" y="4663225"/>
            <a:ext cx="57507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Fig: Proposed Transfer learning approach from pretrained network</a:t>
            </a:r>
            <a:endParaRPr sz="1300"/>
          </a:p>
        </p:txBody>
      </p:sp>
      <p:sp>
        <p:nvSpPr>
          <p:cNvPr id="468" name="Google Shape;468;p63"/>
          <p:cNvSpPr txBox="1"/>
          <p:nvPr/>
        </p:nvSpPr>
        <p:spPr>
          <a:xfrm>
            <a:off x="235450" y="1324950"/>
            <a:ext cx="3978600" cy="2493600"/>
          </a:xfrm>
          <a:prstGeom prst="rect">
            <a:avLst/>
          </a:prstGeom>
          <a:noFill/>
          <a:ln>
            <a:noFill/>
          </a:ln>
        </p:spPr>
        <p:txBody>
          <a:bodyPr spcFirstLastPara="1" wrap="square" lIns="91425" tIns="91425" rIns="91425" bIns="91425" anchor="t" anchorCtr="0">
            <a:spAutoFit/>
          </a:bodyPr>
          <a:lstStyle/>
          <a:p>
            <a:pPr marL="457200" lvl="0" indent="-323850" algn="just" rtl="0">
              <a:spcBef>
                <a:spcPts val="0"/>
              </a:spcBef>
              <a:spcAft>
                <a:spcPts val="0"/>
              </a:spcAft>
              <a:buSzPts val="1500"/>
              <a:buChar char="●"/>
            </a:pPr>
            <a:r>
              <a:rPr lang="en" sz="1500"/>
              <a:t>Network is trained on large scale training dataset(ImageNet: 1.2 million, 1000 class).</a:t>
            </a:r>
            <a:endParaRPr sz="1500"/>
          </a:p>
          <a:p>
            <a:pPr marL="457200" lvl="0" indent="-323850" algn="just" rtl="0">
              <a:spcBef>
                <a:spcPts val="0"/>
              </a:spcBef>
              <a:spcAft>
                <a:spcPts val="0"/>
              </a:spcAft>
              <a:buSzPts val="1500"/>
              <a:buChar char="●"/>
            </a:pPr>
            <a:r>
              <a:rPr lang="en" sz="1500"/>
              <a:t>Learned parameters passed to new domain.</a:t>
            </a:r>
            <a:endParaRPr sz="1500"/>
          </a:p>
          <a:p>
            <a:pPr marL="457200" lvl="0" indent="-323850" algn="just" rtl="0">
              <a:spcBef>
                <a:spcPts val="0"/>
              </a:spcBef>
              <a:spcAft>
                <a:spcPts val="0"/>
              </a:spcAft>
              <a:buSzPts val="1500"/>
              <a:buChar char="●"/>
            </a:pPr>
            <a:r>
              <a:rPr lang="en" sz="1500"/>
              <a:t>Layers of trained model acted as feature extractor to extract features from Road Dataset..</a:t>
            </a:r>
            <a:endParaRPr sz="1500"/>
          </a:p>
          <a:p>
            <a:pPr marL="457200" lvl="0" indent="-323850" algn="just" rtl="0">
              <a:spcBef>
                <a:spcPts val="0"/>
              </a:spcBef>
              <a:spcAft>
                <a:spcPts val="0"/>
              </a:spcAft>
              <a:buSzPts val="1500"/>
              <a:buChar char="●"/>
            </a:pPr>
            <a:r>
              <a:rPr lang="en" sz="1500"/>
              <a:t>Applied changes in last 2 to 4 layers for our classification task.</a:t>
            </a:r>
            <a:endParaRPr sz="15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64"/>
          <p:cNvSpPr txBox="1">
            <a:spLocks noGrp="1"/>
          </p:cNvSpPr>
          <p:nvPr>
            <p:ph type="title"/>
          </p:nvPr>
        </p:nvSpPr>
        <p:spPr>
          <a:xfrm>
            <a:off x="373700" y="2167775"/>
            <a:ext cx="7358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Experimental </a:t>
            </a:r>
            <a:r>
              <a:rPr lang="en" sz="2400" b="1">
                <a:solidFill>
                  <a:srgbClr val="000000"/>
                </a:solidFill>
              </a:rPr>
              <a:t>Results of </a:t>
            </a:r>
            <a:r>
              <a:rPr lang="en" sz="2400" b="1"/>
              <a:t>Transfer Learning</a:t>
            </a:r>
            <a:r>
              <a:rPr lang="en" sz="2400" b="1">
                <a:solidFill>
                  <a:srgbClr val="000000"/>
                </a:solidFill>
              </a:rPr>
              <a:t> </a:t>
            </a:r>
            <a:endParaRPr sz="2400" b="1">
              <a:solidFill>
                <a:srgbClr val="000000"/>
              </a:solidFill>
            </a:endParaRPr>
          </a:p>
          <a:p>
            <a:pPr marL="0" lvl="0" indent="0" algn="l" rtl="0">
              <a:spcBef>
                <a:spcPts val="0"/>
              </a:spcBef>
              <a:spcAft>
                <a:spcPts val="0"/>
              </a:spcAft>
              <a:buNone/>
            </a:pPr>
            <a:endParaRPr/>
          </a:p>
        </p:txBody>
      </p:sp>
      <p:sp>
        <p:nvSpPr>
          <p:cNvPr id="474" name="Google Shape;474;p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65"/>
          <p:cNvSpPr txBox="1">
            <a:spLocks noGrp="1"/>
          </p:cNvSpPr>
          <p:nvPr>
            <p:ph type="title"/>
          </p:nvPr>
        </p:nvSpPr>
        <p:spPr>
          <a:xfrm>
            <a:off x="274550" y="384225"/>
            <a:ext cx="45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AlexNet</a:t>
            </a:r>
            <a:endParaRPr sz="2400" b="1"/>
          </a:p>
        </p:txBody>
      </p:sp>
      <p:sp>
        <p:nvSpPr>
          <p:cNvPr id="480" name="Google Shape;480;p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53</a:t>
            </a:fld>
            <a:endParaRPr/>
          </a:p>
        </p:txBody>
      </p:sp>
      <p:graphicFrame>
        <p:nvGraphicFramePr>
          <p:cNvPr id="481" name="Google Shape;481;p65"/>
          <p:cNvGraphicFramePr/>
          <p:nvPr/>
        </p:nvGraphicFramePr>
        <p:xfrm>
          <a:off x="3992575" y="1711690"/>
          <a:ext cx="3000000" cy="3000000"/>
        </p:xfrm>
        <a:graphic>
          <a:graphicData uri="http://schemas.openxmlformats.org/drawingml/2006/table">
            <a:tbl>
              <a:tblPr>
                <a:noFill/>
                <a:tableStyleId>{DB76E5D6-CCF0-48F1-A886-483FD6B0A5EA}</a:tableStyleId>
              </a:tblPr>
              <a:tblGrid>
                <a:gridCol w="1063500">
                  <a:extLst>
                    <a:ext uri="{9D8B030D-6E8A-4147-A177-3AD203B41FA5}">
                      <a16:colId xmlns:a16="http://schemas.microsoft.com/office/drawing/2014/main" val="20000"/>
                    </a:ext>
                  </a:extLst>
                </a:gridCol>
                <a:gridCol w="1630500">
                  <a:extLst>
                    <a:ext uri="{9D8B030D-6E8A-4147-A177-3AD203B41FA5}">
                      <a16:colId xmlns:a16="http://schemas.microsoft.com/office/drawing/2014/main" val="20001"/>
                    </a:ext>
                  </a:extLst>
                </a:gridCol>
                <a:gridCol w="1358275">
                  <a:extLst>
                    <a:ext uri="{9D8B030D-6E8A-4147-A177-3AD203B41FA5}">
                      <a16:colId xmlns:a16="http://schemas.microsoft.com/office/drawing/2014/main" val="20002"/>
                    </a:ext>
                  </a:extLst>
                </a:gridCol>
              </a:tblGrid>
              <a:tr h="386375">
                <a:tc>
                  <a:txBody>
                    <a:bodyPr/>
                    <a:lstStyle/>
                    <a:p>
                      <a:pPr marL="0" lvl="0" indent="0" algn="ctr" rtl="0">
                        <a:spcBef>
                          <a:spcPts val="0"/>
                        </a:spcBef>
                        <a:spcAft>
                          <a:spcPts val="0"/>
                        </a:spcAft>
                        <a:buNone/>
                      </a:pPr>
                      <a:r>
                        <a:rPr lang="en" sz="1200" b="1">
                          <a:solidFill>
                            <a:schemeClr val="dk1"/>
                          </a:solidFill>
                        </a:rPr>
                        <a:t>Patch</a:t>
                      </a:r>
                      <a:endParaRPr sz="1200" b="1">
                        <a:solidFill>
                          <a:schemeClr val="dk1"/>
                        </a:solidFill>
                      </a:endParaRPr>
                    </a:p>
                    <a:p>
                      <a:pPr marL="0" lvl="0" indent="0" algn="ctr" rtl="0">
                        <a:spcBef>
                          <a:spcPts val="0"/>
                        </a:spcBef>
                        <a:spcAft>
                          <a:spcPts val="0"/>
                        </a:spcAft>
                        <a:buNone/>
                      </a:pPr>
                      <a:r>
                        <a:rPr lang="en" sz="1200" b="1">
                          <a:solidFill>
                            <a:schemeClr val="dk1"/>
                          </a:solidFill>
                        </a:rPr>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None/>
                      </a:pPr>
                      <a:r>
                        <a:rPr lang="en" sz="1200" b="1"/>
                        <a:t>accu(%)</a:t>
                      </a:r>
                      <a:endParaRPr sz="1200" b="1"/>
                    </a:p>
                    <a:p>
                      <a:pPr marL="0" lvl="0" indent="0" algn="ctr" rtl="0">
                        <a:spcBef>
                          <a:spcPts val="0"/>
                        </a:spcBef>
                        <a:spcAft>
                          <a:spcPts val="0"/>
                        </a:spcAft>
                        <a:buNone/>
                      </a:pPr>
                      <a:r>
                        <a:rPr lang="en" sz="1200" b="1">
                          <a:solidFill>
                            <a:schemeClr val="dk1"/>
                          </a:solidFill>
                        </a:rPr>
                        <a:t>Road: N1,N4,N6,N7</a:t>
                      </a:r>
                      <a:endParaRPr sz="1200" b="1"/>
                    </a:p>
                  </a:txBody>
                  <a:tcPr marL="91425" marR="91425" marT="91425" marB="91425"/>
                </a:tc>
                <a:tc>
                  <a:txBody>
                    <a:bodyPr/>
                    <a:lstStyle/>
                    <a:p>
                      <a:pPr marL="0" lvl="0" indent="0" algn="ctr" rtl="0">
                        <a:spcBef>
                          <a:spcPts val="0"/>
                        </a:spcBef>
                        <a:spcAft>
                          <a:spcPts val="0"/>
                        </a:spcAft>
                        <a:buNone/>
                      </a:pPr>
                      <a:r>
                        <a:rPr lang="en" sz="1200" b="1"/>
                        <a:t>Held-out</a:t>
                      </a:r>
                      <a:endParaRPr sz="1200" b="1"/>
                    </a:p>
                    <a:p>
                      <a:pPr marL="0" lvl="0" indent="0" algn="ctr" rtl="0">
                        <a:spcBef>
                          <a:spcPts val="0"/>
                        </a:spcBef>
                        <a:spcAft>
                          <a:spcPts val="0"/>
                        </a:spcAft>
                        <a:buNone/>
                      </a:pPr>
                      <a:r>
                        <a:rPr lang="en" sz="1200" b="1"/>
                        <a:t>accu(%</a:t>
                      </a:r>
                      <a:endParaRPr sz="1200" b="1"/>
                    </a:p>
                    <a:p>
                      <a:pPr marL="0" lvl="0" indent="0" algn="ctr" rtl="0">
                        <a:spcBef>
                          <a:spcPts val="0"/>
                        </a:spcBef>
                        <a:spcAft>
                          <a:spcPts val="0"/>
                        </a:spcAft>
                        <a:buNone/>
                      </a:pPr>
                      <a:r>
                        <a:rPr lang="en" sz="1200" b="1"/>
                        <a:t>Road: N2</a:t>
                      </a:r>
                      <a:endParaRPr sz="1200" b="1"/>
                    </a:p>
                  </a:txBody>
                  <a:tcPr marL="91425" marR="91425" marT="91425" marB="91425"/>
                </a:tc>
                <a:extLst>
                  <a:ext uri="{0D108BD9-81ED-4DB2-BD59-A6C34878D82A}">
                    <a16:rowId xmlns:a16="http://schemas.microsoft.com/office/drawing/2014/main" val="10000"/>
                  </a:ext>
                </a:extLst>
              </a:tr>
              <a:tr h="365725">
                <a:tc>
                  <a:txBody>
                    <a:bodyPr/>
                    <a:lstStyle/>
                    <a:p>
                      <a:pPr marL="0" lvl="0" indent="0" algn="ctr" rtl="0">
                        <a:spcBef>
                          <a:spcPts val="0"/>
                        </a:spcBef>
                        <a:spcAft>
                          <a:spcPts val="0"/>
                        </a:spcAft>
                        <a:buNone/>
                      </a:pPr>
                      <a:r>
                        <a:rPr lang="en" sz="1200">
                          <a:solidFill>
                            <a:schemeClr val="dk1"/>
                          </a:solidFill>
                        </a:rPr>
                        <a:t>    64</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69</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48</a:t>
                      </a:r>
                      <a:endParaRPr sz="1200">
                        <a:solidFill>
                          <a:schemeClr val="dk1"/>
                        </a:solidFill>
                      </a:endParaRPr>
                    </a:p>
                  </a:txBody>
                  <a:tcPr marL="91425" marR="91425" marT="91425" marB="91425"/>
                </a:tc>
                <a:extLst>
                  <a:ext uri="{0D108BD9-81ED-4DB2-BD59-A6C34878D82A}">
                    <a16:rowId xmlns:a16="http://schemas.microsoft.com/office/drawing/2014/main" val="10001"/>
                  </a:ext>
                </a:extLst>
              </a:tr>
              <a:tr h="386375">
                <a:tc>
                  <a:txBody>
                    <a:bodyPr/>
                    <a:lstStyle/>
                    <a:p>
                      <a:pPr marL="0" lvl="0" indent="0" algn="ctr" rtl="0">
                        <a:spcBef>
                          <a:spcPts val="0"/>
                        </a:spcBef>
                        <a:spcAft>
                          <a:spcPts val="0"/>
                        </a:spcAft>
                        <a:buNone/>
                      </a:pPr>
                      <a:r>
                        <a:rPr lang="en" sz="1200">
                          <a:solidFill>
                            <a:schemeClr val="dk1"/>
                          </a:solidFill>
                        </a:rPr>
                        <a:t>    224</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80</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52</a:t>
                      </a:r>
                      <a:endParaRPr sz="1200">
                        <a:solidFill>
                          <a:schemeClr val="dk1"/>
                        </a:solidFill>
                      </a:endParaRPr>
                    </a:p>
                  </a:txBody>
                  <a:tcPr marL="91425" marR="91425" marT="91425" marB="91425"/>
                </a:tc>
                <a:extLst>
                  <a:ext uri="{0D108BD9-81ED-4DB2-BD59-A6C34878D82A}">
                    <a16:rowId xmlns:a16="http://schemas.microsoft.com/office/drawing/2014/main" val="10002"/>
                  </a:ext>
                </a:extLst>
              </a:tr>
              <a:tr h="386375">
                <a:tc>
                  <a:txBody>
                    <a:bodyPr/>
                    <a:lstStyle/>
                    <a:p>
                      <a:pPr marL="0" lvl="0" indent="0" algn="ctr" rtl="0">
                        <a:spcBef>
                          <a:spcPts val="0"/>
                        </a:spcBef>
                        <a:spcAft>
                          <a:spcPts val="0"/>
                        </a:spcAft>
                        <a:buNone/>
                      </a:pPr>
                      <a:r>
                        <a:rPr lang="en" sz="1200">
                          <a:solidFill>
                            <a:schemeClr val="dk1"/>
                          </a:solidFill>
                        </a:rPr>
                        <a:t>    64</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70</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50</a:t>
                      </a:r>
                      <a:endParaRPr sz="1200">
                        <a:solidFill>
                          <a:schemeClr val="dk1"/>
                        </a:solidFill>
                      </a:endParaRPr>
                    </a:p>
                  </a:txBody>
                  <a:tcPr marL="91425" marR="91425" marT="91425" marB="91425"/>
                </a:tc>
                <a:extLst>
                  <a:ext uri="{0D108BD9-81ED-4DB2-BD59-A6C34878D82A}">
                    <a16:rowId xmlns:a16="http://schemas.microsoft.com/office/drawing/2014/main" val="10003"/>
                  </a:ext>
                </a:extLst>
              </a:tr>
              <a:tr h="426700">
                <a:tc>
                  <a:txBody>
                    <a:bodyPr/>
                    <a:lstStyle/>
                    <a:p>
                      <a:pPr marL="0" lvl="0" indent="0" algn="ctr" rtl="0">
                        <a:spcBef>
                          <a:spcPts val="0"/>
                        </a:spcBef>
                        <a:spcAft>
                          <a:spcPts val="0"/>
                        </a:spcAft>
                        <a:buNone/>
                      </a:pPr>
                      <a:r>
                        <a:rPr lang="en" sz="1200">
                          <a:solidFill>
                            <a:schemeClr val="dk1"/>
                          </a:solidFill>
                          <a:highlight>
                            <a:srgbClr val="FFFF00"/>
                          </a:highlight>
                        </a:rPr>
                        <a:t>    224</a:t>
                      </a:r>
                      <a:endParaRPr sz="1200">
                        <a:solidFill>
                          <a:schemeClr val="dk1"/>
                        </a:solidFill>
                        <a:highlight>
                          <a:srgbClr val="FFFF00"/>
                        </a:highlight>
                      </a:endParaRPr>
                    </a:p>
                  </a:txBody>
                  <a:tcPr marL="91425" marR="91425" marT="91425" marB="91425"/>
                </a:tc>
                <a:tc>
                  <a:txBody>
                    <a:bodyPr/>
                    <a:lstStyle/>
                    <a:p>
                      <a:pPr marL="0" lvl="0" indent="0" algn="ctr" rtl="0">
                        <a:spcBef>
                          <a:spcPts val="0"/>
                        </a:spcBef>
                        <a:spcAft>
                          <a:spcPts val="0"/>
                        </a:spcAft>
                        <a:buNone/>
                      </a:pPr>
                      <a:r>
                        <a:rPr lang="en" sz="1200">
                          <a:solidFill>
                            <a:schemeClr val="dk1"/>
                          </a:solidFill>
                          <a:highlight>
                            <a:srgbClr val="FFFF00"/>
                          </a:highlight>
                        </a:rPr>
                        <a:t>81</a:t>
                      </a:r>
                      <a:endParaRPr sz="1200">
                        <a:solidFill>
                          <a:schemeClr val="dk1"/>
                        </a:solidFill>
                        <a:highlight>
                          <a:srgbClr val="FFFF00"/>
                        </a:highlight>
                      </a:endParaRPr>
                    </a:p>
                  </a:txBody>
                  <a:tcPr marL="91425" marR="91425" marT="91425" marB="91425"/>
                </a:tc>
                <a:tc>
                  <a:txBody>
                    <a:bodyPr/>
                    <a:lstStyle/>
                    <a:p>
                      <a:pPr marL="0" lvl="0" indent="0" algn="ctr" rtl="0">
                        <a:spcBef>
                          <a:spcPts val="0"/>
                        </a:spcBef>
                        <a:spcAft>
                          <a:spcPts val="0"/>
                        </a:spcAft>
                        <a:buNone/>
                      </a:pPr>
                      <a:r>
                        <a:rPr lang="en" sz="1200">
                          <a:solidFill>
                            <a:schemeClr val="dk1"/>
                          </a:solidFill>
                          <a:highlight>
                            <a:srgbClr val="FFFF00"/>
                          </a:highlight>
                        </a:rPr>
                        <a:t>55</a:t>
                      </a:r>
                      <a:endParaRPr sz="1200">
                        <a:solidFill>
                          <a:schemeClr val="dk1"/>
                        </a:solidFill>
                        <a:highlight>
                          <a:srgbClr val="FFFF00"/>
                        </a:highlight>
                      </a:endParaRPr>
                    </a:p>
                  </a:txBody>
                  <a:tcPr marL="91425" marR="91425" marT="91425" marB="91425"/>
                </a:tc>
                <a:extLst>
                  <a:ext uri="{0D108BD9-81ED-4DB2-BD59-A6C34878D82A}">
                    <a16:rowId xmlns:a16="http://schemas.microsoft.com/office/drawing/2014/main" val="10004"/>
                  </a:ext>
                </a:extLst>
              </a:tr>
              <a:tr h="386375">
                <a:tc>
                  <a:txBody>
                    <a:bodyPr/>
                    <a:lstStyle/>
                    <a:p>
                      <a:pPr marL="0" lvl="0" indent="0" algn="ctr" rtl="0">
                        <a:spcBef>
                          <a:spcPts val="0"/>
                        </a:spcBef>
                        <a:spcAft>
                          <a:spcPts val="0"/>
                        </a:spcAft>
                        <a:buNone/>
                      </a:pPr>
                      <a:r>
                        <a:rPr lang="en" sz="1200">
                          <a:solidFill>
                            <a:schemeClr val="dk1"/>
                          </a:solidFill>
                        </a:rPr>
                        <a:t>    64</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71</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52</a:t>
                      </a:r>
                      <a:endParaRPr sz="1200">
                        <a:solidFill>
                          <a:schemeClr val="dk1"/>
                        </a:solidFill>
                      </a:endParaRPr>
                    </a:p>
                  </a:txBody>
                  <a:tcPr marL="91425" marR="91425" marT="91425" marB="91425"/>
                </a:tc>
                <a:extLst>
                  <a:ext uri="{0D108BD9-81ED-4DB2-BD59-A6C34878D82A}">
                    <a16:rowId xmlns:a16="http://schemas.microsoft.com/office/drawing/2014/main" val="10005"/>
                  </a:ext>
                </a:extLst>
              </a:tr>
              <a:tr h="407975">
                <a:tc>
                  <a:txBody>
                    <a:bodyPr/>
                    <a:lstStyle/>
                    <a:p>
                      <a:pPr marL="0" lvl="0" indent="0" algn="ctr" rtl="0">
                        <a:spcBef>
                          <a:spcPts val="0"/>
                        </a:spcBef>
                        <a:spcAft>
                          <a:spcPts val="0"/>
                        </a:spcAft>
                        <a:buNone/>
                      </a:pPr>
                      <a:r>
                        <a:rPr lang="en" sz="1200">
                          <a:solidFill>
                            <a:schemeClr val="dk1"/>
                          </a:solidFill>
                        </a:rPr>
                        <a:t>    224</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81</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51</a:t>
                      </a:r>
                      <a:endParaRPr sz="1200">
                        <a:solidFill>
                          <a:schemeClr val="dk1"/>
                        </a:solidFill>
                      </a:endParaRPr>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482" name="Google Shape;482;p65"/>
          <p:cNvGraphicFramePr/>
          <p:nvPr/>
        </p:nvGraphicFramePr>
        <p:xfrm>
          <a:off x="2573475" y="1711700"/>
          <a:ext cx="3000000" cy="3000000"/>
        </p:xfrm>
        <a:graphic>
          <a:graphicData uri="http://schemas.openxmlformats.org/drawingml/2006/table">
            <a:tbl>
              <a:tblPr>
                <a:noFill/>
                <a:tableStyleId>{DB76E5D6-CCF0-48F1-A886-483FD6B0A5EA}</a:tableStyleId>
              </a:tblPr>
              <a:tblGrid>
                <a:gridCol w="14191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endParaRPr sz="1200" b="1"/>
                    </a:p>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752100">
                <a:tc>
                  <a:txBody>
                    <a:bodyPr/>
                    <a:lstStyle/>
                    <a:p>
                      <a:pPr marL="0" lvl="0" indent="0" algn="l" rtl="0">
                        <a:spcBef>
                          <a:spcPts val="0"/>
                        </a:spcBef>
                        <a:spcAft>
                          <a:spcPts val="0"/>
                        </a:spcAft>
                        <a:buNone/>
                      </a:pPr>
                      <a:r>
                        <a:rPr lang="en" sz="1200">
                          <a:solidFill>
                            <a:schemeClr val="dk1"/>
                          </a:solidFill>
                        </a:rPr>
                        <a:t>      60:40</a:t>
                      </a:r>
                      <a:endParaRPr sz="1200">
                        <a:solidFill>
                          <a:schemeClr val="dk1"/>
                        </a:solidFill>
                      </a:endParaRPr>
                    </a:p>
                  </a:txBody>
                  <a:tcPr marL="91425" marR="91425" marT="91425" marB="91425"/>
                </a:tc>
                <a:extLst>
                  <a:ext uri="{0D108BD9-81ED-4DB2-BD59-A6C34878D82A}">
                    <a16:rowId xmlns:a16="http://schemas.microsoft.com/office/drawing/2014/main" val="10001"/>
                  </a:ext>
                </a:extLst>
              </a:tr>
              <a:tr h="813075">
                <a:tc>
                  <a:txBody>
                    <a:bodyPr/>
                    <a:lstStyle/>
                    <a:p>
                      <a:pPr marL="0" lvl="0" indent="0" algn="l" rtl="0">
                        <a:spcBef>
                          <a:spcPts val="0"/>
                        </a:spcBef>
                        <a:spcAft>
                          <a:spcPts val="0"/>
                        </a:spcAft>
                        <a:buNone/>
                      </a:pPr>
                      <a:r>
                        <a:rPr lang="en" sz="1200">
                          <a:solidFill>
                            <a:schemeClr val="dk1"/>
                          </a:solidFill>
                        </a:rPr>
                        <a:t>      70:30</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txBody>
                  <a:tcPr marL="91425" marR="91425" marT="91425" marB="91425"/>
                </a:tc>
                <a:extLst>
                  <a:ext uri="{0D108BD9-81ED-4DB2-BD59-A6C34878D82A}">
                    <a16:rowId xmlns:a16="http://schemas.microsoft.com/office/drawing/2014/main" val="10002"/>
                  </a:ext>
                </a:extLst>
              </a:tr>
              <a:tr h="794375">
                <a:tc>
                  <a:txBody>
                    <a:bodyPr/>
                    <a:lstStyle/>
                    <a:p>
                      <a:pPr marL="0" lvl="0" indent="0" algn="l" rtl="0">
                        <a:spcBef>
                          <a:spcPts val="0"/>
                        </a:spcBef>
                        <a:spcAft>
                          <a:spcPts val="0"/>
                        </a:spcAft>
                        <a:buNone/>
                      </a:pPr>
                      <a:r>
                        <a:rPr lang="en" sz="1200">
                          <a:solidFill>
                            <a:schemeClr val="dk1"/>
                          </a:solidFill>
                        </a:rPr>
                        <a:t>      80:20</a:t>
                      </a:r>
                      <a:endParaRPr sz="1200">
                        <a:solidFill>
                          <a:schemeClr val="dk1"/>
                        </a:solidFill>
                      </a:endParaRPr>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483" name="Google Shape;483;p65"/>
          <p:cNvGraphicFramePr/>
          <p:nvPr/>
        </p:nvGraphicFramePr>
        <p:xfrm>
          <a:off x="925075" y="1711700"/>
          <a:ext cx="3000000" cy="3000000"/>
        </p:xfrm>
        <a:graphic>
          <a:graphicData uri="http://schemas.openxmlformats.org/drawingml/2006/table">
            <a:tbl>
              <a:tblPr>
                <a:noFill/>
                <a:tableStyleId>{DB76E5D6-CCF0-48F1-A886-483FD6B0A5EA}</a:tableStyleId>
              </a:tblPr>
              <a:tblGrid>
                <a:gridCol w="16484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endParaRPr sz="1200" b="1"/>
                    </a:p>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2359550">
                <a:tc>
                  <a:txBody>
                    <a:bodyPr/>
                    <a:lstStyle/>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en" sz="1200">
                          <a:solidFill>
                            <a:schemeClr val="dk1"/>
                          </a:solidFill>
                        </a:rPr>
                        <a:t>    </a:t>
                      </a:r>
                      <a:endParaRPr sz="1200">
                        <a:solidFill>
                          <a:schemeClr val="dk1"/>
                        </a:solidFill>
                      </a:endParaRPr>
                    </a:p>
                    <a:p>
                      <a:pPr marL="0" lvl="0" indent="0" algn="l" rtl="0">
                        <a:spcBef>
                          <a:spcPts val="0"/>
                        </a:spcBef>
                        <a:spcAft>
                          <a:spcPts val="0"/>
                        </a:spcAft>
                        <a:buNone/>
                      </a:pPr>
                      <a:r>
                        <a:rPr lang="en" sz="1200">
                          <a:solidFill>
                            <a:schemeClr val="dk1"/>
                          </a:solidFill>
                        </a:rPr>
                        <a:t>         AlexNet</a:t>
                      </a:r>
                      <a:endParaRPr sz="1200">
                        <a:solidFill>
                          <a:schemeClr val="dk1"/>
                        </a:solidFill>
                      </a:endParaRPr>
                    </a:p>
                  </a:txBody>
                  <a:tcPr marL="91425" marR="91425" marT="91425" marB="91425"/>
                </a:tc>
                <a:extLst>
                  <a:ext uri="{0D108BD9-81ED-4DB2-BD59-A6C34878D82A}">
                    <a16:rowId xmlns:a16="http://schemas.microsoft.com/office/drawing/2014/main" val="10001"/>
                  </a:ext>
                </a:extLst>
              </a:tr>
            </a:tbl>
          </a:graphicData>
        </a:graphic>
      </p:graphicFrame>
      <p:sp>
        <p:nvSpPr>
          <p:cNvPr id="484" name="Google Shape;484;p65"/>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81% and Held-out test set: 55% in </a:t>
            </a:r>
            <a:r>
              <a:rPr lang="en" b="1">
                <a:solidFill>
                  <a:schemeClr val="dk1"/>
                </a:solidFill>
              </a:rPr>
              <a:t>70:30</a:t>
            </a:r>
            <a:r>
              <a:rPr lang="en">
                <a:solidFill>
                  <a:schemeClr val="dk1"/>
                </a:solidFill>
              </a:rPr>
              <a:t> split ratio</a:t>
            </a:r>
            <a:endParaRPr>
              <a:solidFill>
                <a:schemeClr val="dk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66"/>
          <p:cNvSpPr txBox="1">
            <a:spLocks noGrp="1"/>
          </p:cNvSpPr>
          <p:nvPr>
            <p:ph type="title"/>
          </p:nvPr>
        </p:nvSpPr>
        <p:spPr>
          <a:xfrm>
            <a:off x="274550" y="384225"/>
            <a:ext cx="45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DenseNet</a:t>
            </a:r>
            <a:endParaRPr sz="2400" b="1"/>
          </a:p>
        </p:txBody>
      </p:sp>
      <p:sp>
        <p:nvSpPr>
          <p:cNvPr id="490" name="Google Shape;490;p6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54</a:t>
            </a:fld>
            <a:endParaRPr/>
          </a:p>
        </p:txBody>
      </p:sp>
      <p:graphicFrame>
        <p:nvGraphicFramePr>
          <p:cNvPr id="491" name="Google Shape;491;p66"/>
          <p:cNvGraphicFramePr/>
          <p:nvPr/>
        </p:nvGraphicFramePr>
        <p:xfrm>
          <a:off x="3899888" y="1674490"/>
          <a:ext cx="3000000" cy="3000000"/>
        </p:xfrm>
        <a:graphic>
          <a:graphicData uri="http://schemas.openxmlformats.org/drawingml/2006/table">
            <a:tbl>
              <a:tblPr>
                <a:noFill/>
                <a:tableStyleId>{DB76E5D6-CCF0-48F1-A886-483FD6B0A5EA}</a:tableStyleId>
              </a:tblPr>
              <a:tblGrid>
                <a:gridCol w="1004900">
                  <a:extLst>
                    <a:ext uri="{9D8B030D-6E8A-4147-A177-3AD203B41FA5}">
                      <a16:colId xmlns:a16="http://schemas.microsoft.com/office/drawing/2014/main" val="20000"/>
                    </a:ext>
                  </a:extLst>
                </a:gridCol>
                <a:gridCol w="1697350">
                  <a:extLst>
                    <a:ext uri="{9D8B030D-6E8A-4147-A177-3AD203B41FA5}">
                      <a16:colId xmlns:a16="http://schemas.microsoft.com/office/drawing/2014/main" val="20001"/>
                    </a:ext>
                  </a:extLst>
                </a:gridCol>
                <a:gridCol w="1362425">
                  <a:extLst>
                    <a:ext uri="{9D8B030D-6E8A-4147-A177-3AD203B41FA5}">
                      <a16:colId xmlns:a16="http://schemas.microsoft.com/office/drawing/2014/main" val="20002"/>
                    </a:ext>
                  </a:extLst>
                </a:gridCol>
              </a:tblGrid>
              <a:tr h="386375">
                <a:tc>
                  <a:txBody>
                    <a:bodyPr/>
                    <a:lstStyle/>
                    <a:p>
                      <a:pPr marL="0" lvl="0" indent="0" algn="ctr" rtl="0">
                        <a:spcBef>
                          <a:spcPts val="0"/>
                        </a:spcBef>
                        <a:spcAft>
                          <a:spcPts val="0"/>
                        </a:spcAft>
                        <a:buClr>
                          <a:schemeClr val="dk1"/>
                        </a:buClr>
                        <a:buSzPts val="1100"/>
                        <a:buFont typeface="Arial"/>
                        <a:buNone/>
                      </a:pPr>
                      <a:r>
                        <a:rPr lang="en" sz="1200" b="1">
                          <a:solidFill>
                            <a:schemeClr val="dk1"/>
                          </a:solidFill>
                        </a:rPr>
                        <a:t>Patch</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Size</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solidFill>
                            <a:schemeClr val="dk1"/>
                          </a:solidFill>
                        </a:rPr>
                        <a:t>Standard Train-Test</a:t>
                      </a:r>
                      <a:endParaRPr sz="1200" b="1">
                        <a:solidFill>
                          <a:schemeClr val="dk1"/>
                        </a:solidFill>
                      </a:endParaRPr>
                    </a:p>
                    <a:p>
                      <a:pPr marL="0" lvl="0" indent="0" algn="ctr" rtl="0">
                        <a:spcBef>
                          <a:spcPts val="0"/>
                        </a:spcBef>
                        <a:spcAft>
                          <a:spcPts val="0"/>
                        </a:spcAft>
                        <a:buNone/>
                      </a:pPr>
                      <a:r>
                        <a:rPr lang="en" sz="1200" b="1">
                          <a:solidFill>
                            <a:schemeClr val="dk1"/>
                          </a:solidFill>
                        </a:rPr>
                        <a:t>accu(%)</a:t>
                      </a:r>
                      <a:endParaRPr sz="1200" b="1">
                        <a:solidFill>
                          <a:schemeClr val="dk1"/>
                        </a:solidFill>
                      </a:endParaRPr>
                    </a:p>
                    <a:p>
                      <a:pPr marL="0" lvl="0" indent="0" algn="ctr" rtl="0">
                        <a:spcBef>
                          <a:spcPts val="0"/>
                        </a:spcBef>
                        <a:spcAft>
                          <a:spcPts val="0"/>
                        </a:spcAft>
                        <a:buNone/>
                      </a:pPr>
                      <a:r>
                        <a:rPr lang="en" sz="1200" b="1">
                          <a:solidFill>
                            <a:schemeClr val="dk1"/>
                          </a:solidFill>
                        </a:rPr>
                        <a:t>Road: N1,N4,N6,N7</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solidFill>
                            <a:schemeClr val="dk1"/>
                          </a:solidFill>
                        </a:rPr>
                        <a:t>Held-out</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N2</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solidFill>
                            <a:schemeClr val="dk1"/>
                          </a:solidFill>
                        </a:rPr>
                        <a:t>    64</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76</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52</a:t>
                      </a:r>
                      <a:endParaRPr sz="1200">
                        <a:solidFill>
                          <a:schemeClr val="dk1"/>
                        </a:solidFill>
                      </a:endParaRPr>
                    </a:p>
                  </a:txBody>
                  <a:tcPr marL="91425" marR="91425" marT="91425" marB="91425"/>
                </a:tc>
                <a:extLst>
                  <a:ext uri="{0D108BD9-81ED-4DB2-BD59-A6C34878D82A}">
                    <a16:rowId xmlns:a16="http://schemas.microsoft.com/office/drawing/2014/main" val="10001"/>
                  </a:ext>
                </a:extLst>
              </a:tr>
              <a:tr h="367975">
                <a:tc>
                  <a:txBody>
                    <a:bodyPr/>
                    <a:lstStyle/>
                    <a:p>
                      <a:pPr marL="0" lvl="0" indent="0" algn="ctr" rtl="0">
                        <a:spcBef>
                          <a:spcPts val="0"/>
                        </a:spcBef>
                        <a:spcAft>
                          <a:spcPts val="0"/>
                        </a:spcAft>
                        <a:buNone/>
                      </a:pPr>
                      <a:r>
                        <a:rPr lang="en" sz="1200">
                          <a:solidFill>
                            <a:schemeClr val="dk1"/>
                          </a:solidFill>
                        </a:rPr>
                        <a:t>    224</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83</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51</a:t>
                      </a:r>
                      <a:endParaRPr sz="1200">
                        <a:solidFill>
                          <a:schemeClr val="dk1"/>
                        </a:solidFill>
                      </a:endParaRPr>
                    </a:p>
                  </a:txBody>
                  <a:tcPr marL="91425" marR="91425" marT="91425" marB="91425"/>
                </a:tc>
                <a:extLst>
                  <a:ext uri="{0D108BD9-81ED-4DB2-BD59-A6C34878D82A}">
                    <a16:rowId xmlns:a16="http://schemas.microsoft.com/office/drawing/2014/main" val="10002"/>
                  </a:ext>
                </a:extLst>
              </a:tr>
              <a:tr h="386375">
                <a:tc>
                  <a:txBody>
                    <a:bodyPr/>
                    <a:lstStyle/>
                    <a:p>
                      <a:pPr marL="0" lvl="0" indent="0" algn="ctr" rtl="0">
                        <a:spcBef>
                          <a:spcPts val="0"/>
                        </a:spcBef>
                        <a:spcAft>
                          <a:spcPts val="0"/>
                        </a:spcAft>
                        <a:buNone/>
                      </a:pPr>
                      <a:r>
                        <a:rPr lang="en" sz="1200">
                          <a:solidFill>
                            <a:schemeClr val="dk1"/>
                          </a:solidFill>
                        </a:rPr>
                        <a:t>    64</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77</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55</a:t>
                      </a:r>
                      <a:endParaRPr sz="1200">
                        <a:solidFill>
                          <a:schemeClr val="dk1"/>
                        </a:solidFill>
                      </a:endParaRPr>
                    </a:p>
                  </a:txBody>
                  <a:tcPr marL="91425" marR="91425" marT="91425" marB="91425"/>
                </a:tc>
                <a:extLst>
                  <a:ext uri="{0D108BD9-81ED-4DB2-BD59-A6C34878D82A}">
                    <a16:rowId xmlns:a16="http://schemas.microsoft.com/office/drawing/2014/main" val="10003"/>
                  </a:ext>
                </a:extLst>
              </a:tr>
              <a:tr h="426700">
                <a:tc>
                  <a:txBody>
                    <a:bodyPr/>
                    <a:lstStyle/>
                    <a:p>
                      <a:pPr marL="0" lvl="0" indent="0" algn="ctr" rtl="0">
                        <a:spcBef>
                          <a:spcPts val="0"/>
                        </a:spcBef>
                        <a:spcAft>
                          <a:spcPts val="0"/>
                        </a:spcAft>
                        <a:buNone/>
                      </a:pPr>
                      <a:r>
                        <a:rPr lang="en" sz="1200">
                          <a:solidFill>
                            <a:schemeClr val="dk1"/>
                          </a:solidFill>
                          <a:highlight>
                            <a:srgbClr val="FFFFFF"/>
                          </a:highlight>
                        </a:rPr>
                        <a:t>    224</a:t>
                      </a:r>
                      <a:endParaRPr sz="1200">
                        <a:solidFill>
                          <a:schemeClr val="dk1"/>
                        </a:solidFill>
                        <a:highlight>
                          <a:srgbClr val="FFFFFF"/>
                        </a:highlight>
                      </a:endParaRPr>
                    </a:p>
                  </a:txBody>
                  <a:tcPr marL="91425" marR="91425" marT="91425" marB="91425"/>
                </a:tc>
                <a:tc>
                  <a:txBody>
                    <a:bodyPr/>
                    <a:lstStyle/>
                    <a:p>
                      <a:pPr marL="0" lvl="0" indent="0" algn="ctr" rtl="0">
                        <a:spcBef>
                          <a:spcPts val="0"/>
                        </a:spcBef>
                        <a:spcAft>
                          <a:spcPts val="0"/>
                        </a:spcAft>
                        <a:buNone/>
                      </a:pPr>
                      <a:r>
                        <a:rPr lang="en" sz="1200">
                          <a:solidFill>
                            <a:schemeClr val="dk1"/>
                          </a:solidFill>
                          <a:highlight>
                            <a:srgbClr val="FFFFFF"/>
                          </a:highlight>
                        </a:rPr>
                        <a:t>85</a:t>
                      </a:r>
                      <a:endParaRPr sz="1200">
                        <a:solidFill>
                          <a:schemeClr val="dk1"/>
                        </a:solidFill>
                        <a:highlight>
                          <a:srgbClr val="FFFFFF"/>
                        </a:highlight>
                      </a:endParaRPr>
                    </a:p>
                  </a:txBody>
                  <a:tcPr marL="91425" marR="91425" marT="91425" marB="91425"/>
                </a:tc>
                <a:tc>
                  <a:txBody>
                    <a:bodyPr/>
                    <a:lstStyle/>
                    <a:p>
                      <a:pPr marL="0" lvl="0" indent="0" algn="ctr" rtl="0">
                        <a:spcBef>
                          <a:spcPts val="0"/>
                        </a:spcBef>
                        <a:spcAft>
                          <a:spcPts val="0"/>
                        </a:spcAft>
                        <a:buNone/>
                      </a:pPr>
                      <a:r>
                        <a:rPr lang="en" sz="1200">
                          <a:solidFill>
                            <a:schemeClr val="dk1"/>
                          </a:solidFill>
                          <a:highlight>
                            <a:srgbClr val="FFFFFF"/>
                          </a:highlight>
                        </a:rPr>
                        <a:t>51</a:t>
                      </a:r>
                      <a:endParaRPr sz="1200">
                        <a:solidFill>
                          <a:schemeClr val="dk1"/>
                        </a:solidFill>
                        <a:highlight>
                          <a:srgbClr val="FFFFFF"/>
                        </a:highlight>
                      </a:endParaRPr>
                    </a:p>
                  </a:txBody>
                  <a:tcPr marL="91425" marR="91425" marT="91425" marB="91425"/>
                </a:tc>
                <a:extLst>
                  <a:ext uri="{0D108BD9-81ED-4DB2-BD59-A6C34878D82A}">
                    <a16:rowId xmlns:a16="http://schemas.microsoft.com/office/drawing/2014/main" val="10004"/>
                  </a:ext>
                </a:extLst>
              </a:tr>
              <a:tr h="386375">
                <a:tc>
                  <a:txBody>
                    <a:bodyPr/>
                    <a:lstStyle/>
                    <a:p>
                      <a:pPr marL="0" lvl="0" indent="0" algn="ctr" rtl="0">
                        <a:spcBef>
                          <a:spcPts val="0"/>
                        </a:spcBef>
                        <a:spcAft>
                          <a:spcPts val="0"/>
                        </a:spcAft>
                        <a:buNone/>
                      </a:pPr>
                      <a:r>
                        <a:rPr lang="en" sz="1200">
                          <a:solidFill>
                            <a:schemeClr val="dk1"/>
                          </a:solidFill>
                        </a:rPr>
                        <a:t>    64</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77</a:t>
                      </a:r>
                      <a:endParaRPr sz="1200">
                        <a:solidFill>
                          <a:schemeClr val="dk1"/>
                        </a:solidFill>
                      </a:endParaRPr>
                    </a:p>
                  </a:txBody>
                  <a:tcPr marL="91425" marR="91425" marT="91425" marB="91425"/>
                </a:tc>
                <a:tc>
                  <a:txBody>
                    <a:bodyPr/>
                    <a:lstStyle/>
                    <a:p>
                      <a:pPr marL="0" lvl="0" indent="0" algn="ctr" rtl="0">
                        <a:spcBef>
                          <a:spcPts val="0"/>
                        </a:spcBef>
                        <a:spcAft>
                          <a:spcPts val="0"/>
                        </a:spcAft>
                        <a:buNone/>
                      </a:pPr>
                      <a:r>
                        <a:rPr lang="en" sz="1200">
                          <a:solidFill>
                            <a:schemeClr val="dk1"/>
                          </a:solidFill>
                        </a:rPr>
                        <a:t>57</a:t>
                      </a:r>
                      <a:endParaRPr sz="1200">
                        <a:solidFill>
                          <a:schemeClr val="dk1"/>
                        </a:solidFill>
                      </a:endParaRPr>
                    </a:p>
                  </a:txBody>
                  <a:tcPr marL="91425" marR="91425" marT="91425" marB="91425"/>
                </a:tc>
                <a:extLst>
                  <a:ext uri="{0D108BD9-81ED-4DB2-BD59-A6C34878D82A}">
                    <a16:rowId xmlns:a16="http://schemas.microsoft.com/office/drawing/2014/main" val="10005"/>
                  </a:ext>
                </a:extLst>
              </a:tr>
              <a:tr h="365725">
                <a:tc>
                  <a:txBody>
                    <a:bodyPr/>
                    <a:lstStyle/>
                    <a:p>
                      <a:pPr marL="0" lvl="0" indent="0" algn="ctr" rtl="0">
                        <a:spcBef>
                          <a:spcPts val="0"/>
                        </a:spcBef>
                        <a:spcAft>
                          <a:spcPts val="0"/>
                        </a:spcAft>
                        <a:buNone/>
                      </a:pPr>
                      <a:r>
                        <a:rPr lang="en" sz="1200">
                          <a:solidFill>
                            <a:schemeClr val="dk1"/>
                          </a:solidFill>
                          <a:highlight>
                            <a:srgbClr val="FFFF00"/>
                          </a:highlight>
                        </a:rPr>
                        <a:t>    224</a:t>
                      </a:r>
                      <a:endParaRPr sz="1200">
                        <a:solidFill>
                          <a:schemeClr val="dk1"/>
                        </a:solidFill>
                        <a:highlight>
                          <a:srgbClr val="FFFF00"/>
                        </a:highlight>
                      </a:endParaRPr>
                    </a:p>
                  </a:txBody>
                  <a:tcPr marL="91425" marR="91425" marT="91425" marB="91425"/>
                </a:tc>
                <a:tc>
                  <a:txBody>
                    <a:bodyPr/>
                    <a:lstStyle/>
                    <a:p>
                      <a:pPr marL="0" lvl="0" indent="0" algn="ctr" rtl="0">
                        <a:spcBef>
                          <a:spcPts val="0"/>
                        </a:spcBef>
                        <a:spcAft>
                          <a:spcPts val="0"/>
                        </a:spcAft>
                        <a:buNone/>
                      </a:pPr>
                      <a:r>
                        <a:rPr lang="en" sz="1200">
                          <a:solidFill>
                            <a:schemeClr val="dk1"/>
                          </a:solidFill>
                          <a:highlight>
                            <a:srgbClr val="FFFF00"/>
                          </a:highlight>
                        </a:rPr>
                        <a:t>83</a:t>
                      </a:r>
                      <a:endParaRPr sz="1200">
                        <a:solidFill>
                          <a:schemeClr val="dk1"/>
                        </a:solidFill>
                        <a:highlight>
                          <a:srgbClr val="FFFF00"/>
                        </a:highlight>
                      </a:endParaRPr>
                    </a:p>
                  </a:txBody>
                  <a:tcPr marL="91425" marR="91425" marT="91425" marB="91425"/>
                </a:tc>
                <a:tc>
                  <a:txBody>
                    <a:bodyPr/>
                    <a:lstStyle/>
                    <a:p>
                      <a:pPr marL="0" lvl="0" indent="0" algn="ctr" rtl="0">
                        <a:spcBef>
                          <a:spcPts val="0"/>
                        </a:spcBef>
                        <a:spcAft>
                          <a:spcPts val="0"/>
                        </a:spcAft>
                        <a:buNone/>
                      </a:pPr>
                      <a:r>
                        <a:rPr lang="en" sz="1200">
                          <a:solidFill>
                            <a:schemeClr val="dk1"/>
                          </a:solidFill>
                          <a:highlight>
                            <a:srgbClr val="FFFF00"/>
                          </a:highlight>
                        </a:rPr>
                        <a:t>54</a:t>
                      </a:r>
                      <a:endParaRPr sz="1200">
                        <a:solidFill>
                          <a:schemeClr val="dk1"/>
                        </a:solidFill>
                        <a:highlight>
                          <a:srgbClr val="FFFF00"/>
                        </a:highlight>
                      </a:endParaRPr>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492" name="Google Shape;492;p66"/>
          <p:cNvGraphicFramePr/>
          <p:nvPr/>
        </p:nvGraphicFramePr>
        <p:xfrm>
          <a:off x="2654313" y="1674500"/>
          <a:ext cx="3000000" cy="3000000"/>
        </p:xfrm>
        <a:graphic>
          <a:graphicData uri="http://schemas.openxmlformats.org/drawingml/2006/table">
            <a:tbl>
              <a:tblPr>
                <a:noFill/>
                <a:tableStyleId>{DB76E5D6-CCF0-48F1-A886-483FD6B0A5EA}</a:tableStyleId>
              </a:tblPr>
              <a:tblGrid>
                <a:gridCol w="1245575">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solidFill>
                            <a:schemeClr val="dk1"/>
                          </a:solidFill>
                        </a:rPr>
                        <a:t>Ratio</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754350">
                <a:tc>
                  <a:txBody>
                    <a:bodyPr/>
                    <a:lstStyle/>
                    <a:p>
                      <a:pPr marL="0" lvl="0" indent="0" algn="l" rtl="0">
                        <a:spcBef>
                          <a:spcPts val="0"/>
                        </a:spcBef>
                        <a:spcAft>
                          <a:spcPts val="0"/>
                        </a:spcAft>
                        <a:buNone/>
                      </a:pPr>
                      <a:r>
                        <a:rPr lang="en" sz="1200">
                          <a:solidFill>
                            <a:schemeClr val="dk1"/>
                          </a:solidFill>
                        </a:rPr>
                        <a:t>      60:40</a:t>
                      </a:r>
                      <a:endParaRPr sz="1200">
                        <a:solidFill>
                          <a:schemeClr val="dk1"/>
                        </a:solidFill>
                      </a:endParaRPr>
                    </a:p>
                  </a:txBody>
                  <a:tcPr marL="91425" marR="91425" marT="91425" marB="91425"/>
                </a:tc>
                <a:extLst>
                  <a:ext uri="{0D108BD9-81ED-4DB2-BD59-A6C34878D82A}">
                    <a16:rowId xmlns:a16="http://schemas.microsoft.com/office/drawing/2014/main" val="10001"/>
                  </a:ext>
                </a:extLst>
              </a:tr>
              <a:tr h="813075">
                <a:tc>
                  <a:txBody>
                    <a:bodyPr/>
                    <a:lstStyle/>
                    <a:p>
                      <a:pPr marL="0" lvl="0" indent="0" algn="l" rtl="0">
                        <a:spcBef>
                          <a:spcPts val="0"/>
                        </a:spcBef>
                        <a:spcAft>
                          <a:spcPts val="0"/>
                        </a:spcAft>
                        <a:buNone/>
                      </a:pPr>
                      <a:r>
                        <a:rPr lang="en" sz="1200">
                          <a:solidFill>
                            <a:schemeClr val="dk1"/>
                          </a:solidFill>
                        </a:rPr>
                        <a:t>      70:30</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txBody>
                  <a:tcPr marL="91425" marR="91425" marT="91425" marB="91425"/>
                </a:tc>
                <a:extLst>
                  <a:ext uri="{0D108BD9-81ED-4DB2-BD59-A6C34878D82A}">
                    <a16:rowId xmlns:a16="http://schemas.microsoft.com/office/drawing/2014/main" val="10002"/>
                  </a:ext>
                </a:extLst>
              </a:tr>
              <a:tr h="752100">
                <a:tc>
                  <a:txBody>
                    <a:bodyPr/>
                    <a:lstStyle/>
                    <a:p>
                      <a:pPr marL="0" lvl="0" indent="0" algn="l" rtl="0">
                        <a:spcBef>
                          <a:spcPts val="0"/>
                        </a:spcBef>
                        <a:spcAft>
                          <a:spcPts val="0"/>
                        </a:spcAft>
                        <a:buNone/>
                      </a:pPr>
                      <a:r>
                        <a:rPr lang="en" sz="1200">
                          <a:solidFill>
                            <a:schemeClr val="dk1"/>
                          </a:solidFill>
                        </a:rPr>
                        <a:t>      80:20</a:t>
                      </a:r>
                      <a:endParaRPr sz="1200">
                        <a:solidFill>
                          <a:schemeClr val="dk1"/>
                        </a:solidFill>
                      </a:endParaRPr>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493" name="Google Shape;493;p66"/>
          <p:cNvGraphicFramePr/>
          <p:nvPr/>
        </p:nvGraphicFramePr>
        <p:xfrm>
          <a:off x="1005913" y="1674500"/>
          <a:ext cx="3000000" cy="3000000"/>
        </p:xfrm>
        <a:graphic>
          <a:graphicData uri="http://schemas.openxmlformats.org/drawingml/2006/table">
            <a:tbl>
              <a:tblPr>
                <a:noFill/>
                <a:tableStyleId>{DB76E5D6-CCF0-48F1-A886-483FD6B0A5EA}</a:tableStyleId>
              </a:tblPr>
              <a:tblGrid>
                <a:gridCol w="16484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solidFill>
                            <a:schemeClr val="dk1"/>
                          </a:solidFill>
                        </a:rPr>
                        <a:t>Model Name</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2319525">
                <a:tc>
                  <a:txBody>
                    <a:bodyPr/>
                    <a:lstStyle/>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    </a:t>
                      </a:r>
                      <a:endParaRPr>
                        <a:solidFill>
                          <a:schemeClr val="dk1"/>
                        </a:solidFill>
                      </a:endParaRPr>
                    </a:p>
                    <a:p>
                      <a:pPr marL="0" lvl="0" indent="0" algn="l" rtl="0">
                        <a:spcBef>
                          <a:spcPts val="0"/>
                        </a:spcBef>
                        <a:spcAft>
                          <a:spcPts val="0"/>
                        </a:spcAft>
                        <a:buNone/>
                      </a:pPr>
                      <a:r>
                        <a:rPr lang="en" sz="1200">
                          <a:solidFill>
                            <a:schemeClr val="dk1"/>
                          </a:solidFill>
                        </a:rPr>
                        <a:t>       DenseNet</a:t>
                      </a:r>
                      <a:endParaRPr sz="1200">
                        <a:solidFill>
                          <a:schemeClr val="dk1"/>
                        </a:solidFill>
                      </a:endParaRPr>
                    </a:p>
                  </a:txBody>
                  <a:tcPr marL="91425" marR="91425" marT="91425" marB="91425"/>
                </a:tc>
                <a:extLst>
                  <a:ext uri="{0D108BD9-81ED-4DB2-BD59-A6C34878D82A}">
                    <a16:rowId xmlns:a16="http://schemas.microsoft.com/office/drawing/2014/main" val="10001"/>
                  </a:ext>
                </a:extLst>
              </a:tr>
            </a:tbl>
          </a:graphicData>
        </a:graphic>
      </p:graphicFrame>
      <p:sp>
        <p:nvSpPr>
          <p:cNvPr id="494" name="Google Shape;494;p66"/>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83% and Held-out test set: 54% in </a:t>
            </a:r>
            <a:r>
              <a:rPr lang="en" b="1">
                <a:solidFill>
                  <a:schemeClr val="dk1"/>
                </a:solidFill>
              </a:rPr>
              <a:t>80:20</a:t>
            </a:r>
            <a:r>
              <a:rPr lang="en">
                <a:solidFill>
                  <a:schemeClr val="dk1"/>
                </a:solidFill>
              </a:rPr>
              <a:t> split ratio</a:t>
            </a:r>
            <a:endParaRPr>
              <a:solidFill>
                <a:schemeClr val="dk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67"/>
          <p:cNvSpPr txBox="1">
            <a:spLocks noGrp="1"/>
          </p:cNvSpPr>
          <p:nvPr>
            <p:ph type="title"/>
          </p:nvPr>
        </p:nvSpPr>
        <p:spPr>
          <a:xfrm>
            <a:off x="274550" y="384225"/>
            <a:ext cx="45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MobileNet</a:t>
            </a:r>
            <a:endParaRPr sz="2400" b="1"/>
          </a:p>
          <a:p>
            <a:pPr marL="0" lvl="0" indent="0" algn="l" rtl="0">
              <a:spcBef>
                <a:spcPts val="0"/>
              </a:spcBef>
              <a:spcAft>
                <a:spcPts val="0"/>
              </a:spcAft>
              <a:buNone/>
            </a:pPr>
            <a:endParaRPr/>
          </a:p>
        </p:txBody>
      </p:sp>
      <p:sp>
        <p:nvSpPr>
          <p:cNvPr id="500" name="Google Shape;500;p6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55</a:t>
            </a:fld>
            <a:endParaRPr/>
          </a:p>
        </p:txBody>
      </p:sp>
      <p:graphicFrame>
        <p:nvGraphicFramePr>
          <p:cNvPr id="501" name="Google Shape;501;p67"/>
          <p:cNvGraphicFramePr/>
          <p:nvPr/>
        </p:nvGraphicFramePr>
        <p:xfrm>
          <a:off x="3571438" y="1662140"/>
          <a:ext cx="3000000" cy="3000000"/>
        </p:xfrm>
        <a:graphic>
          <a:graphicData uri="http://schemas.openxmlformats.org/drawingml/2006/table">
            <a:tbl>
              <a:tblPr>
                <a:noFill/>
                <a:tableStyleId>{DB76E5D6-CCF0-48F1-A886-483FD6B0A5EA}</a:tableStyleId>
              </a:tblPr>
              <a:tblGrid>
                <a:gridCol w="964150">
                  <a:extLst>
                    <a:ext uri="{9D8B030D-6E8A-4147-A177-3AD203B41FA5}">
                      <a16:colId xmlns:a16="http://schemas.microsoft.com/office/drawing/2014/main" val="20000"/>
                    </a:ext>
                  </a:extLst>
                </a:gridCol>
                <a:gridCol w="1965275">
                  <a:extLst>
                    <a:ext uri="{9D8B030D-6E8A-4147-A177-3AD203B41FA5}">
                      <a16:colId xmlns:a16="http://schemas.microsoft.com/office/drawing/2014/main" val="20001"/>
                    </a:ext>
                  </a:extLst>
                </a:gridCol>
                <a:gridCol w="1631000">
                  <a:extLst>
                    <a:ext uri="{9D8B030D-6E8A-4147-A177-3AD203B41FA5}">
                      <a16:colId xmlns:a16="http://schemas.microsoft.com/office/drawing/2014/main" val="20002"/>
                    </a:ext>
                  </a:extLst>
                </a:gridCol>
              </a:tblGrid>
              <a:tr h="796000">
                <a:tc>
                  <a:txBody>
                    <a:bodyPr/>
                    <a:lstStyle/>
                    <a:p>
                      <a:pPr marL="0" lvl="0" indent="0" algn="ctr" rtl="0">
                        <a:spcBef>
                          <a:spcPts val="0"/>
                        </a:spcBef>
                        <a:spcAft>
                          <a:spcPts val="0"/>
                        </a:spcAft>
                        <a:buNone/>
                      </a:pPr>
                      <a:r>
                        <a:rPr lang="en" sz="1200" b="1">
                          <a:solidFill>
                            <a:schemeClr val="dk1"/>
                          </a:solidFill>
                        </a:rPr>
                        <a:t>Patch</a:t>
                      </a:r>
                      <a:endParaRPr sz="1200" b="1">
                        <a:solidFill>
                          <a:schemeClr val="dk1"/>
                        </a:solidFill>
                      </a:endParaRPr>
                    </a:p>
                    <a:p>
                      <a:pPr marL="0" lvl="0" indent="0" algn="ctr" rtl="0">
                        <a:spcBef>
                          <a:spcPts val="0"/>
                        </a:spcBef>
                        <a:spcAft>
                          <a:spcPts val="0"/>
                        </a:spcAft>
                        <a:buNone/>
                      </a:pPr>
                      <a:r>
                        <a:rPr lang="en" sz="1200" b="1">
                          <a:solidFill>
                            <a:schemeClr val="dk1"/>
                          </a:solidFill>
                        </a:rPr>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None/>
                      </a:pPr>
                      <a:r>
                        <a:rPr lang="en" sz="1200" b="1">
                          <a:solidFill>
                            <a:schemeClr val="dk1"/>
                          </a:solidFill>
                        </a:rPr>
                        <a:t>accu(%)</a:t>
                      </a:r>
                      <a:endParaRPr sz="1200" b="1">
                        <a:solidFill>
                          <a:schemeClr val="dk1"/>
                        </a:solidFill>
                      </a:endParaRPr>
                    </a:p>
                    <a:p>
                      <a:pPr marL="0" lvl="0" indent="0" algn="ctr" rtl="0">
                        <a:spcBef>
                          <a:spcPts val="0"/>
                        </a:spcBef>
                        <a:spcAft>
                          <a:spcPts val="0"/>
                        </a:spcAft>
                        <a:buNone/>
                      </a:pPr>
                      <a:r>
                        <a:rPr lang="en" sz="1200" b="1">
                          <a:solidFill>
                            <a:schemeClr val="dk1"/>
                          </a:solidFill>
                        </a:rPr>
                        <a:t>Road: N1,N4,N6,N7</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t>Held-out</a:t>
                      </a:r>
                      <a:endParaRPr sz="1200" b="1"/>
                    </a:p>
                    <a:p>
                      <a:pPr marL="0" lvl="0" indent="0" algn="ctr" rtl="0">
                        <a:spcBef>
                          <a:spcPts val="0"/>
                        </a:spcBef>
                        <a:spcAft>
                          <a:spcPts val="0"/>
                        </a:spcAft>
                        <a:buNone/>
                      </a:pPr>
                      <a:r>
                        <a:rPr lang="en" sz="1200" b="1">
                          <a:solidFill>
                            <a:schemeClr val="dk1"/>
                          </a:solidFill>
                        </a:rPr>
                        <a:t>accu(%)</a:t>
                      </a:r>
                      <a:endParaRPr sz="1200" b="1">
                        <a:solidFill>
                          <a:schemeClr val="dk1"/>
                        </a:solidFill>
                      </a:endParaRPr>
                    </a:p>
                    <a:p>
                      <a:pPr marL="0" lvl="0" indent="0" algn="ctr" rtl="0">
                        <a:spcBef>
                          <a:spcPts val="0"/>
                        </a:spcBef>
                        <a:spcAft>
                          <a:spcPts val="0"/>
                        </a:spcAft>
                        <a:buNone/>
                      </a:pPr>
                      <a:r>
                        <a:rPr lang="en" sz="1200" b="1">
                          <a:solidFill>
                            <a:schemeClr val="dk1"/>
                          </a:solidFill>
                        </a:rPr>
                        <a:t>Road: N2</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76</a:t>
                      </a:r>
                      <a:endParaRPr sz="1200"/>
                    </a:p>
                  </a:txBody>
                  <a:tcPr marL="91425" marR="91425" marT="91425" marB="91425"/>
                </a:tc>
                <a:tc>
                  <a:txBody>
                    <a:bodyPr/>
                    <a:lstStyle/>
                    <a:p>
                      <a:pPr marL="0" lvl="0" indent="0" algn="ctr" rtl="0">
                        <a:spcBef>
                          <a:spcPts val="0"/>
                        </a:spcBef>
                        <a:spcAft>
                          <a:spcPts val="0"/>
                        </a:spcAft>
                        <a:buNone/>
                      </a:pPr>
                      <a:r>
                        <a:rPr lang="en" sz="1200"/>
                        <a:t>52</a:t>
                      </a:r>
                      <a:endParaRPr sz="1200"/>
                    </a:p>
                  </a:txBody>
                  <a:tcPr marL="91425" marR="91425" marT="91425" marB="91425"/>
                </a:tc>
                <a:extLst>
                  <a:ext uri="{0D108BD9-81ED-4DB2-BD59-A6C34878D82A}">
                    <a16:rowId xmlns:a16="http://schemas.microsoft.com/office/drawing/2014/main" val="10001"/>
                  </a:ext>
                </a:extLst>
              </a:tr>
              <a:tr h="386375">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83</a:t>
                      </a:r>
                      <a:endParaRPr sz="1200"/>
                    </a:p>
                  </a:txBody>
                  <a:tcPr marL="91425" marR="91425" marT="91425" marB="91425"/>
                </a:tc>
                <a:tc>
                  <a:txBody>
                    <a:bodyPr/>
                    <a:lstStyle/>
                    <a:p>
                      <a:pPr marL="0" lvl="0" indent="0" algn="ctr" rtl="0">
                        <a:spcBef>
                          <a:spcPts val="0"/>
                        </a:spcBef>
                        <a:spcAft>
                          <a:spcPts val="0"/>
                        </a:spcAft>
                        <a:buNone/>
                      </a:pPr>
                      <a:r>
                        <a:rPr lang="en" sz="1200"/>
                        <a:t>55</a:t>
                      </a:r>
                      <a:endParaRPr sz="1200"/>
                    </a:p>
                  </a:txBody>
                  <a:tcPr marL="91425" marR="91425" marT="91425" marB="91425"/>
                </a:tc>
                <a:extLst>
                  <a:ext uri="{0D108BD9-81ED-4DB2-BD59-A6C34878D82A}">
                    <a16:rowId xmlns:a16="http://schemas.microsoft.com/office/drawing/2014/main" val="10002"/>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77</a:t>
                      </a:r>
                      <a:endParaRPr sz="1200"/>
                    </a:p>
                  </a:txBody>
                  <a:tcPr marL="91425" marR="91425" marT="91425" marB="91425"/>
                </a:tc>
                <a:tc>
                  <a:txBody>
                    <a:bodyPr/>
                    <a:lstStyle/>
                    <a:p>
                      <a:pPr marL="0" lvl="0" indent="0" algn="ctr" rtl="0">
                        <a:spcBef>
                          <a:spcPts val="0"/>
                        </a:spcBef>
                        <a:spcAft>
                          <a:spcPts val="0"/>
                        </a:spcAft>
                        <a:buNone/>
                      </a:pPr>
                      <a:r>
                        <a:rPr lang="en" sz="1200"/>
                        <a:t>54</a:t>
                      </a:r>
                      <a:endParaRPr sz="1200"/>
                    </a:p>
                  </a:txBody>
                  <a:tcPr marL="91425" marR="91425" marT="91425" marB="91425"/>
                </a:tc>
                <a:extLst>
                  <a:ext uri="{0D108BD9-81ED-4DB2-BD59-A6C34878D82A}">
                    <a16:rowId xmlns:a16="http://schemas.microsoft.com/office/drawing/2014/main" val="10003"/>
                  </a:ext>
                </a:extLst>
              </a:tr>
              <a:tr h="365725">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82</a:t>
                      </a:r>
                      <a:endParaRPr sz="1200"/>
                    </a:p>
                  </a:txBody>
                  <a:tcPr marL="91425" marR="91425" marT="91425" marB="91425"/>
                </a:tc>
                <a:tc>
                  <a:txBody>
                    <a:bodyPr/>
                    <a:lstStyle/>
                    <a:p>
                      <a:pPr marL="0" lvl="0" indent="0" algn="ctr" rtl="0">
                        <a:spcBef>
                          <a:spcPts val="0"/>
                        </a:spcBef>
                        <a:spcAft>
                          <a:spcPts val="0"/>
                        </a:spcAft>
                        <a:buNone/>
                      </a:pPr>
                      <a:r>
                        <a:rPr lang="en" sz="1200"/>
                        <a:t>49</a:t>
                      </a:r>
                      <a:endParaRPr sz="1200"/>
                    </a:p>
                  </a:txBody>
                  <a:tcPr marL="91425" marR="91425" marT="91425" marB="91425"/>
                </a:tc>
                <a:extLst>
                  <a:ext uri="{0D108BD9-81ED-4DB2-BD59-A6C34878D82A}">
                    <a16:rowId xmlns:a16="http://schemas.microsoft.com/office/drawing/2014/main" val="10004"/>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78</a:t>
                      </a:r>
                      <a:endParaRPr sz="1200"/>
                    </a:p>
                  </a:txBody>
                  <a:tcPr marL="91425" marR="91425" marT="91425" marB="91425"/>
                </a:tc>
                <a:tc>
                  <a:txBody>
                    <a:bodyPr/>
                    <a:lstStyle/>
                    <a:p>
                      <a:pPr marL="0" lvl="0" indent="0" algn="ctr" rtl="0">
                        <a:spcBef>
                          <a:spcPts val="0"/>
                        </a:spcBef>
                        <a:spcAft>
                          <a:spcPts val="0"/>
                        </a:spcAft>
                        <a:buNone/>
                      </a:pPr>
                      <a:r>
                        <a:rPr lang="en" sz="1200"/>
                        <a:t>58</a:t>
                      </a:r>
                      <a:endParaRPr sz="1200"/>
                    </a:p>
                  </a:txBody>
                  <a:tcPr marL="91425" marR="91425" marT="91425" marB="91425"/>
                </a:tc>
                <a:extLst>
                  <a:ext uri="{0D108BD9-81ED-4DB2-BD59-A6C34878D82A}">
                    <a16:rowId xmlns:a16="http://schemas.microsoft.com/office/drawing/2014/main" val="10005"/>
                  </a:ext>
                </a:extLst>
              </a:tr>
              <a:tr h="338900">
                <a:tc>
                  <a:txBody>
                    <a:bodyPr/>
                    <a:lstStyle/>
                    <a:p>
                      <a:pPr marL="0" lvl="0" indent="0" algn="ctr" rtl="0">
                        <a:spcBef>
                          <a:spcPts val="0"/>
                        </a:spcBef>
                        <a:spcAft>
                          <a:spcPts val="0"/>
                        </a:spcAft>
                        <a:buNone/>
                      </a:pPr>
                      <a:r>
                        <a:rPr lang="en" sz="1200">
                          <a:highlight>
                            <a:srgbClr val="FFFF00"/>
                          </a:highlight>
                        </a:rPr>
                        <a:t>    224</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83</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59</a:t>
                      </a:r>
                      <a:endParaRPr sz="1200">
                        <a:highlight>
                          <a:srgbClr val="FFFF00"/>
                        </a:highlight>
                      </a:endParaRPr>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502" name="Google Shape;502;p67"/>
          <p:cNvGraphicFramePr/>
          <p:nvPr/>
        </p:nvGraphicFramePr>
        <p:xfrm>
          <a:off x="2425025" y="1661675"/>
          <a:ext cx="3000000" cy="3000000"/>
        </p:xfrm>
        <a:graphic>
          <a:graphicData uri="http://schemas.openxmlformats.org/drawingml/2006/table">
            <a:tbl>
              <a:tblPr>
                <a:noFill/>
                <a:tableStyleId>{DB76E5D6-CCF0-48F1-A886-483FD6B0A5EA}</a:tableStyleId>
              </a:tblPr>
              <a:tblGrid>
                <a:gridCol w="1146425">
                  <a:extLst>
                    <a:ext uri="{9D8B030D-6E8A-4147-A177-3AD203B41FA5}">
                      <a16:colId xmlns:a16="http://schemas.microsoft.com/office/drawing/2014/main" val="20000"/>
                    </a:ext>
                  </a:extLst>
                </a:gridCol>
              </a:tblGrid>
              <a:tr h="796475">
                <a:tc>
                  <a:txBody>
                    <a:bodyPr/>
                    <a:lstStyle/>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772750">
                <a:tc>
                  <a:txBody>
                    <a:bodyPr/>
                    <a:lstStyle/>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752100">
                <a:tc>
                  <a:txBody>
                    <a:bodyPr/>
                    <a:lstStyle/>
                    <a:p>
                      <a:pPr marL="0" lvl="0" indent="0" algn="l" rtl="0">
                        <a:spcBef>
                          <a:spcPts val="0"/>
                        </a:spcBef>
                        <a:spcAft>
                          <a:spcPts val="0"/>
                        </a:spcAft>
                        <a:buNone/>
                      </a:pPr>
                      <a:r>
                        <a:rPr lang="en" sz="1200"/>
                        <a:t>      70:30</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tc>
                <a:extLst>
                  <a:ext uri="{0D108BD9-81ED-4DB2-BD59-A6C34878D82A}">
                    <a16:rowId xmlns:a16="http://schemas.microsoft.com/office/drawing/2014/main" val="10002"/>
                  </a:ext>
                </a:extLst>
              </a:tr>
              <a:tr h="752100">
                <a:tc>
                  <a:txBody>
                    <a:bodyPr/>
                    <a:lstStyle/>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03" name="Google Shape;503;p67"/>
          <p:cNvGraphicFramePr/>
          <p:nvPr/>
        </p:nvGraphicFramePr>
        <p:xfrm>
          <a:off x="900550" y="1662138"/>
          <a:ext cx="3000000" cy="3000000"/>
        </p:xfrm>
        <a:graphic>
          <a:graphicData uri="http://schemas.openxmlformats.org/drawingml/2006/table">
            <a:tbl>
              <a:tblPr>
                <a:noFill/>
                <a:tableStyleId>{DB76E5D6-CCF0-48F1-A886-483FD6B0A5EA}</a:tableStyleId>
              </a:tblPr>
              <a:tblGrid>
                <a:gridCol w="1524475">
                  <a:extLst>
                    <a:ext uri="{9D8B030D-6E8A-4147-A177-3AD203B41FA5}">
                      <a16:colId xmlns:a16="http://schemas.microsoft.com/office/drawing/2014/main" val="20000"/>
                    </a:ext>
                  </a:extLst>
                </a:gridCol>
              </a:tblGrid>
              <a:tr h="796000">
                <a:tc>
                  <a:txBody>
                    <a:bodyPr/>
                    <a:lstStyle/>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2276950">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    </a:t>
                      </a:r>
                      <a:r>
                        <a:rPr lang="en" sz="1200"/>
                        <a:t>MobileNet</a:t>
                      </a:r>
                      <a:endParaRPr sz="1200"/>
                    </a:p>
                  </a:txBody>
                  <a:tcPr marL="91425" marR="91425" marT="91425" marB="91425"/>
                </a:tc>
                <a:extLst>
                  <a:ext uri="{0D108BD9-81ED-4DB2-BD59-A6C34878D82A}">
                    <a16:rowId xmlns:a16="http://schemas.microsoft.com/office/drawing/2014/main" val="10001"/>
                  </a:ext>
                </a:extLst>
              </a:tr>
            </a:tbl>
          </a:graphicData>
        </a:graphic>
      </p:graphicFrame>
      <p:sp>
        <p:nvSpPr>
          <p:cNvPr id="504" name="Google Shape;504;p67"/>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83% and Held-out test set: 59% in </a:t>
            </a:r>
            <a:r>
              <a:rPr lang="en" b="1">
                <a:solidFill>
                  <a:schemeClr val="dk1"/>
                </a:solidFill>
              </a:rPr>
              <a:t>80:20</a:t>
            </a:r>
            <a:r>
              <a:rPr lang="en">
                <a:solidFill>
                  <a:schemeClr val="dk1"/>
                </a:solidFill>
              </a:rPr>
              <a:t> split ratio</a:t>
            </a:r>
            <a:endParaRPr>
              <a:solidFill>
                <a:schemeClr val="dk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68"/>
          <p:cNvSpPr txBox="1">
            <a:spLocks noGrp="1"/>
          </p:cNvSpPr>
          <p:nvPr>
            <p:ph type="title"/>
          </p:nvPr>
        </p:nvSpPr>
        <p:spPr>
          <a:xfrm>
            <a:off x="274550" y="384225"/>
            <a:ext cx="45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MnasNet</a:t>
            </a:r>
            <a:endParaRPr sz="2400" b="1"/>
          </a:p>
          <a:p>
            <a:pPr marL="0" lvl="0" indent="0" algn="l" rtl="0">
              <a:spcBef>
                <a:spcPts val="0"/>
              </a:spcBef>
              <a:spcAft>
                <a:spcPts val="0"/>
              </a:spcAft>
              <a:buNone/>
            </a:pPr>
            <a:endParaRPr/>
          </a:p>
        </p:txBody>
      </p:sp>
      <p:sp>
        <p:nvSpPr>
          <p:cNvPr id="510" name="Google Shape;510;p68"/>
          <p:cNvSpPr txBox="1">
            <a:spLocks noGrp="1"/>
          </p:cNvSpPr>
          <p:nvPr>
            <p:ph type="sldNum" idx="12"/>
          </p:nvPr>
        </p:nvSpPr>
        <p:spPr>
          <a:xfrm>
            <a:off x="8205995" y="4613642"/>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56</a:t>
            </a:fld>
            <a:endParaRPr/>
          </a:p>
        </p:txBody>
      </p:sp>
      <p:graphicFrame>
        <p:nvGraphicFramePr>
          <p:cNvPr id="511" name="Google Shape;511;p68"/>
          <p:cNvGraphicFramePr/>
          <p:nvPr/>
        </p:nvGraphicFramePr>
        <p:xfrm>
          <a:off x="3469213" y="1662115"/>
          <a:ext cx="3000000" cy="3000000"/>
        </p:xfrm>
        <a:graphic>
          <a:graphicData uri="http://schemas.openxmlformats.org/drawingml/2006/table">
            <a:tbl>
              <a:tblPr>
                <a:noFill/>
                <a:tableStyleId>{DB76E5D6-CCF0-48F1-A886-483FD6B0A5EA}</a:tableStyleId>
              </a:tblPr>
              <a:tblGrid>
                <a:gridCol w="990950">
                  <a:extLst>
                    <a:ext uri="{9D8B030D-6E8A-4147-A177-3AD203B41FA5}">
                      <a16:colId xmlns:a16="http://schemas.microsoft.com/office/drawing/2014/main" val="20000"/>
                    </a:ext>
                  </a:extLst>
                </a:gridCol>
                <a:gridCol w="1762475">
                  <a:extLst>
                    <a:ext uri="{9D8B030D-6E8A-4147-A177-3AD203B41FA5}">
                      <a16:colId xmlns:a16="http://schemas.microsoft.com/office/drawing/2014/main" val="20001"/>
                    </a:ext>
                  </a:extLst>
                </a:gridCol>
                <a:gridCol w="1676875">
                  <a:extLst>
                    <a:ext uri="{9D8B030D-6E8A-4147-A177-3AD203B41FA5}">
                      <a16:colId xmlns:a16="http://schemas.microsoft.com/office/drawing/2014/main" val="20002"/>
                    </a:ext>
                  </a:extLst>
                </a:gridCol>
              </a:tblGrid>
              <a:tr h="386375">
                <a:tc>
                  <a:txBody>
                    <a:bodyPr/>
                    <a:lstStyle/>
                    <a:p>
                      <a:pPr marL="0" lvl="0" indent="0" algn="ctr" rtl="0">
                        <a:spcBef>
                          <a:spcPts val="0"/>
                        </a:spcBef>
                        <a:spcAft>
                          <a:spcPts val="0"/>
                        </a:spcAft>
                        <a:buClr>
                          <a:schemeClr val="dk1"/>
                        </a:buClr>
                        <a:buSzPts val="1100"/>
                        <a:buFont typeface="Arial"/>
                        <a:buNone/>
                      </a:pPr>
                      <a:r>
                        <a:rPr lang="en" sz="1200" b="1">
                          <a:solidFill>
                            <a:schemeClr val="dk1"/>
                          </a:solidFill>
                        </a:rPr>
                        <a:t>Patch</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N1,N4,N6,N7</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t>Held-out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N2</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69</a:t>
                      </a:r>
                      <a:endParaRPr sz="1200"/>
                    </a:p>
                  </a:txBody>
                  <a:tcPr marL="91425" marR="91425" marT="91425" marB="91425"/>
                </a:tc>
                <a:tc>
                  <a:txBody>
                    <a:bodyPr/>
                    <a:lstStyle/>
                    <a:p>
                      <a:pPr marL="0" lvl="0" indent="0" algn="ctr" rtl="0">
                        <a:spcBef>
                          <a:spcPts val="0"/>
                        </a:spcBef>
                        <a:spcAft>
                          <a:spcPts val="0"/>
                        </a:spcAft>
                        <a:buNone/>
                      </a:pPr>
                      <a:r>
                        <a:rPr lang="en" sz="1200"/>
                        <a:t>51</a:t>
                      </a:r>
                      <a:endParaRPr sz="1200"/>
                    </a:p>
                  </a:txBody>
                  <a:tcPr marL="91425" marR="91425" marT="91425" marB="91425"/>
                </a:tc>
                <a:extLst>
                  <a:ext uri="{0D108BD9-81ED-4DB2-BD59-A6C34878D82A}">
                    <a16:rowId xmlns:a16="http://schemas.microsoft.com/office/drawing/2014/main" val="10001"/>
                  </a:ext>
                </a:extLst>
              </a:tr>
              <a:tr h="386375">
                <a:tc>
                  <a:txBody>
                    <a:bodyPr/>
                    <a:lstStyle/>
                    <a:p>
                      <a:pPr marL="0" lvl="0" indent="0" algn="ctr" rtl="0">
                        <a:spcBef>
                          <a:spcPts val="0"/>
                        </a:spcBef>
                        <a:spcAft>
                          <a:spcPts val="0"/>
                        </a:spcAft>
                        <a:buNone/>
                      </a:pPr>
                      <a:r>
                        <a:rPr lang="en" sz="1200">
                          <a:highlight>
                            <a:schemeClr val="lt1"/>
                          </a:highlight>
                        </a:rPr>
                        <a:t>    224</a:t>
                      </a:r>
                      <a:endParaRPr sz="1200">
                        <a:highlight>
                          <a:schemeClr val="lt1"/>
                        </a:highlight>
                      </a:endParaRPr>
                    </a:p>
                  </a:txBody>
                  <a:tcPr marL="91425" marR="91425" marT="91425" marB="91425"/>
                </a:tc>
                <a:tc>
                  <a:txBody>
                    <a:bodyPr/>
                    <a:lstStyle/>
                    <a:p>
                      <a:pPr marL="0" lvl="0" indent="0" algn="ctr" rtl="0">
                        <a:spcBef>
                          <a:spcPts val="0"/>
                        </a:spcBef>
                        <a:spcAft>
                          <a:spcPts val="0"/>
                        </a:spcAft>
                        <a:buNone/>
                      </a:pPr>
                      <a:r>
                        <a:rPr lang="en" sz="1200">
                          <a:highlight>
                            <a:schemeClr val="lt1"/>
                          </a:highlight>
                        </a:rPr>
                        <a:t>81</a:t>
                      </a:r>
                      <a:endParaRPr sz="1200">
                        <a:highlight>
                          <a:schemeClr val="lt1"/>
                        </a:highlight>
                      </a:endParaRPr>
                    </a:p>
                  </a:txBody>
                  <a:tcPr marL="91425" marR="91425" marT="91425" marB="91425"/>
                </a:tc>
                <a:tc>
                  <a:txBody>
                    <a:bodyPr/>
                    <a:lstStyle/>
                    <a:p>
                      <a:pPr marL="0" lvl="0" indent="0" algn="ctr" rtl="0">
                        <a:spcBef>
                          <a:spcPts val="0"/>
                        </a:spcBef>
                        <a:spcAft>
                          <a:spcPts val="0"/>
                        </a:spcAft>
                        <a:buNone/>
                      </a:pPr>
                      <a:r>
                        <a:rPr lang="en" sz="1200">
                          <a:highlight>
                            <a:schemeClr val="lt1"/>
                          </a:highlight>
                        </a:rPr>
                        <a:t>54</a:t>
                      </a:r>
                      <a:endParaRPr sz="1200">
                        <a:highlight>
                          <a:schemeClr val="lt1"/>
                        </a:highlight>
                      </a:endParaRPr>
                    </a:p>
                  </a:txBody>
                  <a:tcPr marL="91425" marR="91425" marT="91425" marB="91425"/>
                </a:tc>
                <a:extLst>
                  <a:ext uri="{0D108BD9-81ED-4DB2-BD59-A6C34878D82A}">
                    <a16:rowId xmlns:a16="http://schemas.microsoft.com/office/drawing/2014/main" val="10002"/>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72</a:t>
                      </a:r>
                      <a:endParaRPr sz="1200"/>
                    </a:p>
                  </a:txBody>
                  <a:tcPr marL="91425" marR="91425" marT="91425" marB="91425"/>
                </a:tc>
                <a:tc>
                  <a:txBody>
                    <a:bodyPr/>
                    <a:lstStyle/>
                    <a:p>
                      <a:pPr marL="0" lvl="0" indent="0" algn="ctr" rtl="0">
                        <a:spcBef>
                          <a:spcPts val="0"/>
                        </a:spcBef>
                        <a:spcAft>
                          <a:spcPts val="0"/>
                        </a:spcAft>
                        <a:buNone/>
                      </a:pPr>
                      <a:r>
                        <a:rPr lang="en" sz="1200"/>
                        <a:t>51</a:t>
                      </a:r>
                      <a:endParaRPr sz="1200"/>
                    </a:p>
                  </a:txBody>
                  <a:tcPr marL="91425" marR="91425" marT="91425" marB="91425"/>
                </a:tc>
                <a:extLst>
                  <a:ext uri="{0D108BD9-81ED-4DB2-BD59-A6C34878D82A}">
                    <a16:rowId xmlns:a16="http://schemas.microsoft.com/office/drawing/2014/main" val="10003"/>
                  </a:ext>
                </a:extLst>
              </a:tr>
              <a:tr h="352350">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81</a:t>
                      </a:r>
                      <a:endParaRPr sz="1200"/>
                    </a:p>
                  </a:txBody>
                  <a:tcPr marL="91425" marR="91425" marT="91425" marB="91425"/>
                </a:tc>
                <a:tc>
                  <a:txBody>
                    <a:bodyPr/>
                    <a:lstStyle/>
                    <a:p>
                      <a:pPr marL="0" lvl="0" indent="0" algn="ctr" rtl="0">
                        <a:spcBef>
                          <a:spcPts val="0"/>
                        </a:spcBef>
                        <a:spcAft>
                          <a:spcPts val="0"/>
                        </a:spcAft>
                        <a:buNone/>
                      </a:pPr>
                      <a:r>
                        <a:rPr lang="en" sz="1200"/>
                        <a:t>51</a:t>
                      </a:r>
                      <a:endParaRPr sz="1200"/>
                    </a:p>
                  </a:txBody>
                  <a:tcPr marL="91425" marR="91425" marT="91425" marB="91425"/>
                </a:tc>
                <a:extLst>
                  <a:ext uri="{0D108BD9-81ED-4DB2-BD59-A6C34878D82A}">
                    <a16:rowId xmlns:a16="http://schemas.microsoft.com/office/drawing/2014/main" val="10004"/>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71</a:t>
                      </a:r>
                      <a:endParaRPr sz="1200"/>
                    </a:p>
                  </a:txBody>
                  <a:tcPr marL="91425" marR="91425" marT="91425" marB="91425"/>
                </a:tc>
                <a:tc>
                  <a:txBody>
                    <a:bodyPr/>
                    <a:lstStyle/>
                    <a:p>
                      <a:pPr marL="0" lvl="0" indent="0" algn="ctr" rtl="0">
                        <a:spcBef>
                          <a:spcPts val="0"/>
                        </a:spcBef>
                        <a:spcAft>
                          <a:spcPts val="0"/>
                        </a:spcAft>
                        <a:buNone/>
                      </a:pPr>
                      <a:r>
                        <a:rPr lang="en" sz="1200"/>
                        <a:t>54</a:t>
                      </a:r>
                      <a:endParaRPr sz="1200"/>
                    </a:p>
                  </a:txBody>
                  <a:tcPr marL="91425" marR="91425" marT="91425" marB="91425"/>
                </a:tc>
                <a:extLst>
                  <a:ext uri="{0D108BD9-81ED-4DB2-BD59-A6C34878D82A}">
                    <a16:rowId xmlns:a16="http://schemas.microsoft.com/office/drawing/2014/main" val="10005"/>
                  </a:ext>
                </a:extLst>
              </a:tr>
              <a:tr h="0">
                <a:tc>
                  <a:txBody>
                    <a:bodyPr/>
                    <a:lstStyle/>
                    <a:p>
                      <a:pPr marL="0" lvl="0" indent="0" algn="ctr" rtl="0">
                        <a:spcBef>
                          <a:spcPts val="0"/>
                        </a:spcBef>
                        <a:spcAft>
                          <a:spcPts val="0"/>
                        </a:spcAft>
                        <a:buNone/>
                      </a:pPr>
                      <a:r>
                        <a:rPr lang="en" sz="1200">
                          <a:highlight>
                            <a:srgbClr val="FFFF00"/>
                          </a:highlight>
                        </a:rPr>
                        <a:t>    224</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81</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54</a:t>
                      </a:r>
                      <a:endParaRPr sz="1200">
                        <a:highlight>
                          <a:srgbClr val="FFFF00"/>
                        </a:highlight>
                      </a:endParaRPr>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512" name="Google Shape;512;p68"/>
          <p:cNvGraphicFramePr/>
          <p:nvPr/>
        </p:nvGraphicFramePr>
        <p:xfrm>
          <a:off x="2297988" y="1662125"/>
          <a:ext cx="3000000" cy="3000000"/>
        </p:xfrm>
        <a:graphic>
          <a:graphicData uri="http://schemas.openxmlformats.org/drawingml/2006/table">
            <a:tbl>
              <a:tblPr>
                <a:noFill/>
                <a:tableStyleId>{DB76E5D6-CCF0-48F1-A886-483FD6B0A5EA}</a:tableStyleId>
              </a:tblPr>
              <a:tblGrid>
                <a:gridCol w="1171225">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772750">
                <a:tc>
                  <a:txBody>
                    <a:bodyPr/>
                    <a:lstStyle/>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752100">
                <a:tc>
                  <a:txBody>
                    <a:bodyPr/>
                    <a:lstStyle/>
                    <a:p>
                      <a:pPr marL="0" lvl="0" indent="0" algn="l" rtl="0">
                        <a:spcBef>
                          <a:spcPts val="0"/>
                        </a:spcBef>
                        <a:spcAft>
                          <a:spcPts val="0"/>
                        </a:spcAft>
                        <a:buNone/>
                      </a:pPr>
                      <a:r>
                        <a:rPr lang="en" sz="1200"/>
                        <a:t>      70:30</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tc>
                <a:extLst>
                  <a:ext uri="{0D108BD9-81ED-4DB2-BD59-A6C34878D82A}">
                    <a16:rowId xmlns:a16="http://schemas.microsoft.com/office/drawing/2014/main" val="10002"/>
                  </a:ext>
                </a:extLst>
              </a:tr>
              <a:tr h="752125">
                <a:tc>
                  <a:txBody>
                    <a:bodyPr/>
                    <a:lstStyle/>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13" name="Google Shape;513;p68"/>
          <p:cNvGraphicFramePr/>
          <p:nvPr/>
        </p:nvGraphicFramePr>
        <p:xfrm>
          <a:off x="878888" y="1662125"/>
          <a:ext cx="3000000" cy="3000000"/>
        </p:xfrm>
        <a:graphic>
          <a:graphicData uri="http://schemas.openxmlformats.org/drawingml/2006/table">
            <a:tbl>
              <a:tblPr>
                <a:noFill/>
                <a:tableStyleId>{DB76E5D6-CCF0-48F1-A886-483FD6B0A5EA}</a:tableStyleId>
              </a:tblPr>
              <a:tblGrid>
                <a:gridCol w="14191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2276975">
                <a:tc>
                  <a:txBody>
                    <a:bodyPr/>
                    <a:lstStyle/>
                    <a:p>
                      <a:pPr marL="0" lvl="0" indent="0" algn="l" rtl="0">
                        <a:spcBef>
                          <a:spcPts val="0"/>
                        </a:spcBef>
                        <a:spcAft>
                          <a:spcPts val="0"/>
                        </a:spcAft>
                        <a:buNone/>
                      </a:pP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a:t>        MnasNet</a:t>
                      </a:r>
                      <a:endParaRPr sz="1200"/>
                    </a:p>
                  </a:txBody>
                  <a:tcPr marL="91425" marR="91425" marT="91425" marB="91425"/>
                </a:tc>
                <a:extLst>
                  <a:ext uri="{0D108BD9-81ED-4DB2-BD59-A6C34878D82A}">
                    <a16:rowId xmlns:a16="http://schemas.microsoft.com/office/drawing/2014/main" val="10001"/>
                  </a:ext>
                </a:extLst>
              </a:tr>
            </a:tbl>
          </a:graphicData>
        </a:graphic>
      </p:graphicFrame>
      <p:sp>
        <p:nvSpPr>
          <p:cNvPr id="514" name="Google Shape;514;p68"/>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81% and Held-out test set: 54% in </a:t>
            </a:r>
            <a:r>
              <a:rPr lang="en" b="1">
                <a:solidFill>
                  <a:schemeClr val="dk1"/>
                </a:solidFill>
              </a:rPr>
              <a:t>80:20</a:t>
            </a:r>
            <a:r>
              <a:rPr lang="en">
                <a:solidFill>
                  <a:schemeClr val="dk1"/>
                </a:solidFill>
              </a:rPr>
              <a:t> split ratio</a:t>
            </a:r>
            <a:endParaRPr>
              <a:solidFill>
                <a:schemeClr val="dk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69"/>
          <p:cNvSpPr txBox="1">
            <a:spLocks noGrp="1"/>
          </p:cNvSpPr>
          <p:nvPr>
            <p:ph type="title"/>
          </p:nvPr>
        </p:nvSpPr>
        <p:spPr>
          <a:xfrm>
            <a:off x="274550" y="384225"/>
            <a:ext cx="5761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InceptionV3</a:t>
            </a:r>
            <a:endParaRPr sz="2400" b="1"/>
          </a:p>
          <a:p>
            <a:pPr marL="0" lvl="0" indent="0" algn="l" rtl="0">
              <a:spcBef>
                <a:spcPts val="0"/>
              </a:spcBef>
              <a:spcAft>
                <a:spcPts val="0"/>
              </a:spcAft>
              <a:buNone/>
            </a:pPr>
            <a:endParaRPr/>
          </a:p>
        </p:txBody>
      </p:sp>
      <p:sp>
        <p:nvSpPr>
          <p:cNvPr id="520" name="Google Shape;520;p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57</a:t>
            </a:fld>
            <a:endParaRPr/>
          </a:p>
        </p:txBody>
      </p:sp>
      <p:graphicFrame>
        <p:nvGraphicFramePr>
          <p:cNvPr id="521" name="Google Shape;521;p69"/>
          <p:cNvGraphicFramePr/>
          <p:nvPr/>
        </p:nvGraphicFramePr>
        <p:xfrm>
          <a:off x="3780350" y="2080915"/>
          <a:ext cx="3000000" cy="3000000"/>
        </p:xfrm>
        <a:graphic>
          <a:graphicData uri="http://schemas.openxmlformats.org/drawingml/2006/table">
            <a:tbl>
              <a:tblPr>
                <a:noFill/>
                <a:tableStyleId>{DB76E5D6-CCF0-48F1-A886-483FD6B0A5EA}</a:tableStyleId>
              </a:tblPr>
              <a:tblGrid>
                <a:gridCol w="1060050">
                  <a:extLst>
                    <a:ext uri="{9D8B030D-6E8A-4147-A177-3AD203B41FA5}">
                      <a16:colId xmlns:a16="http://schemas.microsoft.com/office/drawing/2014/main" val="20000"/>
                    </a:ext>
                  </a:extLst>
                </a:gridCol>
                <a:gridCol w="1821850">
                  <a:extLst>
                    <a:ext uri="{9D8B030D-6E8A-4147-A177-3AD203B41FA5}">
                      <a16:colId xmlns:a16="http://schemas.microsoft.com/office/drawing/2014/main" val="20001"/>
                    </a:ext>
                  </a:extLst>
                </a:gridCol>
                <a:gridCol w="1560825">
                  <a:extLst>
                    <a:ext uri="{9D8B030D-6E8A-4147-A177-3AD203B41FA5}">
                      <a16:colId xmlns:a16="http://schemas.microsoft.com/office/drawing/2014/main" val="20002"/>
                    </a:ext>
                  </a:extLst>
                </a:gridCol>
              </a:tblGrid>
              <a:tr h="731475">
                <a:tc>
                  <a:txBody>
                    <a:bodyPr/>
                    <a:lstStyle/>
                    <a:p>
                      <a:pPr marL="0" lvl="0" indent="0" algn="ctr" rtl="0">
                        <a:spcBef>
                          <a:spcPts val="0"/>
                        </a:spcBef>
                        <a:spcAft>
                          <a:spcPts val="0"/>
                        </a:spcAft>
                        <a:buNone/>
                      </a:pPr>
                      <a:r>
                        <a:rPr lang="en" sz="1200" b="1"/>
                        <a:t>Patch</a:t>
                      </a:r>
                      <a:endParaRPr sz="1200" b="1"/>
                    </a:p>
                    <a:p>
                      <a:pPr marL="0" lvl="0" indent="0" algn="ctr" rtl="0">
                        <a:spcBef>
                          <a:spcPts val="0"/>
                        </a:spcBef>
                        <a:spcAft>
                          <a:spcPts val="0"/>
                        </a:spcAft>
                        <a:buNone/>
                      </a:pPr>
                      <a:r>
                        <a:rPr lang="en" sz="1200" b="1"/>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N1,N4,N6,N7</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t>Held-out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N2</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t>    299</a:t>
                      </a:r>
                      <a:endParaRPr sz="1200"/>
                    </a:p>
                  </a:txBody>
                  <a:tcPr marL="91425" marR="91425" marT="91425" marB="91425"/>
                </a:tc>
                <a:tc>
                  <a:txBody>
                    <a:bodyPr/>
                    <a:lstStyle/>
                    <a:p>
                      <a:pPr marL="0" lvl="0" indent="0" algn="ctr" rtl="0">
                        <a:spcBef>
                          <a:spcPts val="0"/>
                        </a:spcBef>
                        <a:spcAft>
                          <a:spcPts val="0"/>
                        </a:spcAft>
                        <a:buNone/>
                      </a:pPr>
                      <a:r>
                        <a:rPr lang="en" sz="1200"/>
                        <a:t>80</a:t>
                      </a:r>
                      <a:endParaRPr sz="1200"/>
                    </a:p>
                  </a:txBody>
                  <a:tcPr marL="91425" marR="91425" marT="91425" marB="91425"/>
                </a:tc>
                <a:tc>
                  <a:txBody>
                    <a:bodyPr/>
                    <a:lstStyle/>
                    <a:p>
                      <a:pPr marL="0" lvl="0" indent="0" algn="ctr" rtl="0">
                        <a:spcBef>
                          <a:spcPts val="0"/>
                        </a:spcBef>
                        <a:spcAft>
                          <a:spcPts val="0"/>
                        </a:spcAft>
                        <a:buNone/>
                      </a:pPr>
                      <a:r>
                        <a:rPr lang="en" sz="1200"/>
                        <a:t>53</a:t>
                      </a:r>
                      <a:endParaRPr sz="1200"/>
                    </a:p>
                  </a:txBody>
                  <a:tcPr marL="91425" marR="91425" marT="91425" marB="91425"/>
                </a:tc>
                <a:extLst>
                  <a:ext uri="{0D108BD9-81ED-4DB2-BD59-A6C34878D82A}">
                    <a16:rowId xmlns:a16="http://schemas.microsoft.com/office/drawing/2014/main" val="10001"/>
                  </a:ext>
                </a:extLst>
              </a:tr>
              <a:tr h="365725">
                <a:tc>
                  <a:txBody>
                    <a:bodyPr/>
                    <a:lstStyle/>
                    <a:p>
                      <a:pPr marL="0" lvl="0" indent="0" algn="ctr" rtl="0">
                        <a:spcBef>
                          <a:spcPts val="0"/>
                        </a:spcBef>
                        <a:spcAft>
                          <a:spcPts val="0"/>
                        </a:spcAft>
                        <a:buNone/>
                      </a:pPr>
                      <a:r>
                        <a:rPr lang="en" sz="1200"/>
                        <a:t>    299</a:t>
                      </a:r>
                      <a:endParaRPr sz="1200"/>
                    </a:p>
                  </a:txBody>
                  <a:tcPr marL="91425" marR="91425" marT="91425" marB="91425"/>
                </a:tc>
                <a:tc>
                  <a:txBody>
                    <a:bodyPr/>
                    <a:lstStyle/>
                    <a:p>
                      <a:pPr marL="0" lvl="0" indent="0" algn="ctr" rtl="0">
                        <a:spcBef>
                          <a:spcPts val="0"/>
                        </a:spcBef>
                        <a:spcAft>
                          <a:spcPts val="0"/>
                        </a:spcAft>
                        <a:buNone/>
                      </a:pPr>
                      <a:r>
                        <a:rPr lang="en" sz="1200"/>
                        <a:t>81</a:t>
                      </a:r>
                      <a:endParaRPr sz="1200"/>
                    </a:p>
                  </a:txBody>
                  <a:tcPr marL="91425" marR="91425" marT="91425" marB="91425"/>
                </a:tc>
                <a:tc>
                  <a:txBody>
                    <a:bodyPr/>
                    <a:lstStyle/>
                    <a:p>
                      <a:pPr marL="0" lvl="0" indent="0" algn="ctr" rtl="0">
                        <a:spcBef>
                          <a:spcPts val="0"/>
                        </a:spcBef>
                        <a:spcAft>
                          <a:spcPts val="0"/>
                        </a:spcAft>
                        <a:buNone/>
                      </a:pPr>
                      <a:r>
                        <a:rPr lang="en" sz="1200"/>
                        <a:t>51</a:t>
                      </a:r>
                      <a:endParaRPr sz="1200"/>
                    </a:p>
                  </a:txBody>
                  <a:tcPr marL="91425" marR="91425" marT="91425" marB="91425"/>
                </a:tc>
                <a:extLst>
                  <a:ext uri="{0D108BD9-81ED-4DB2-BD59-A6C34878D82A}">
                    <a16:rowId xmlns:a16="http://schemas.microsoft.com/office/drawing/2014/main" val="10002"/>
                  </a:ext>
                </a:extLst>
              </a:tr>
              <a:tr h="415225">
                <a:tc>
                  <a:txBody>
                    <a:bodyPr/>
                    <a:lstStyle/>
                    <a:p>
                      <a:pPr marL="0" lvl="0" indent="0" algn="ctr" rtl="0">
                        <a:spcBef>
                          <a:spcPts val="0"/>
                        </a:spcBef>
                        <a:spcAft>
                          <a:spcPts val="0"/>
                        </a:spcAft>
                        <a:buNone/>
                      </a:pPr>
                      <a:r>
                        <a:rPr lang="en" sz="1200">
                          <a:highlight>
                            <a:srgbClr val="FFFF00"/>
                          </a:highlight>
                        </a:rPr>
                        <a:t>    299</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81</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55</a:t>
                      </a:r>
                      <a:endParaRPr sz="1200">
                        <a:highlight>
                          <a:srgbClr val="FFFF00"/>
                        </a:highlight>
                      </a:endParaRPr>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22" name="Google Shape;522;p69"/>
          <p:cNvGraphicFramePr/>
          <p:nvPr/>
        </p:nvGraphicFramePr>
        <p:xfrm>
          <a:off x="2571950" y="2080925"/>
          <a:ext cx="3000000" cy="3000000"/>
        </p:xfrm>
        <a:graphic>
          <a:graphicData uri="http://schemas.openxmlformats.org/drawingml/2006/table">
            <a:tbl>
              <a:tblPr>
                <a:noFill/>
                <a:tableStyleId>{DB76E5D6-CCF0-48F1-A886-483FD6B0A5EA}</a:tableStyleId>
              </a:tblPr>
              <a:tblGrid>
                <a:gridCol w="12084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352425">
                <a:tc>
                  <a:txBody>
                    <a:bodyPr/>
                    <a:lstStyle/>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333600">
                <a:tc>
                  <a:txBody>
                    <a:bodyPr/>
                    <a:lstStyle/>
                    <a:p>
                      <a:pPr marL="0" lvl="0" indent="0" algn="l" rtl="0">
                        <a:spcBef>
                          <a:spcPts val="0"/>
                        </a:spcBef>
                        <a:spcAft>
                          <a:spcPts val="0"/>
                        </a:spcAft>
                        <a:buNone/>
                      </a:pPr>
                      <a:r>
                        <a:rPr lang="en" sz="1200"/>
                        <a:t>      70:30</a:t>
                      </a:r>
                      <a:endParaRPr sz="1200"/>
                    </a:p>
                  </a:txBody>
                  <a:tcPr marL="91425" marR="91425" marT="91425" marB="91425"/>
                </a:tc>
                <a:extLst>
                  <a:ext uri="{0D108BD9-81ED-4DB2-BD59-A6C34878D82A}">
                    <a16:rowId xmlns:a16="http://schemas.microsoft.com/office/drawing/2014/main" val="10002"/>
                  </a:ext>
                </a:extLst>
              </a:tr>
              <a:tr h="435850">
                <a:tc>
                  <a:txBody>
                    <a:bodyPr/>
                    <a:lstStyle/>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23" name="Google Shape;523;p69"/>
          <p:cNvGraphicFramePr/>
          <p:nvPr/>
        </p:nvGraphicFramePr>
        <p:xfrm>
          <a:off x="920925" y="2080925"/>
          <a:ext cx="3000000" cy="3000000"/>
        </p:xfrm>
        <a:graphic>
          <a:graphicData uri="http://schemas.openxmlformats.org/drawingml/2006/table">
            <a:tbl>
              <a:tblPr>
                <a:noFill/>
                <a:tableStyleId>{DB76E5D6-CCF0-48F1-A886-483FD6B0A5EA}</a:tableStyleId>
              </a:tblPr>
              <a:tblGrid>
                <a:gridCol w="16484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1167325">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    </a:t>
                      </a:r>
                      <a:r>
                        <a:rPr lang="en" sz="1200"/>
                        <a:t>InceptionV3</a:t>
                      </a:r>
                      <a:endParaRPr sz="1200"/>
                    </a:p>
                  </a:txBody>
                  <a:tcPr marL="91425" marR="91425" marT="91425" marB="91425"/>
                </a:tc>
                <a:extLst>
                  <a:ext uri="{0D108BD9-81ED-4DB2-BD59-A6C34878D82A}">
                    <a16:rowId xmlns:a16="http://schemas.microsoft.com/office/drawing/2014/main" val="10001"/>
                  </a:ext>
                </a:extLst>
              </a:tr>
            </a:tbl>
          </a:graphicData>
        </a:graphic>
      </p:graphicFrame>
      <p:sp>
        <p:nvSpPr>
          <p:cNvPr id="524" name="Google Shape;524;p69"/>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81% and Held-out test set: 55% in </a:t>
            </a:r>
            <a:r>
              <a:rPr lang="en" b="1">
                <a:solidFill>
                  <a:schemeClr val="dk1"/>
                </a:solidFill>
              </a:rPr>
              <a:t>80:20</a:t>
            </a:r>
            <a:r>
              <a:rPr lang="en">
                <a:solidFill>
                  <a:schemeClr val="dk1"/>
                </a:solidFill>
              </a:rPr>
              <a:t> split ratio</a:t>
            </a:r>
            <a:endParaRPr>
              <a:solidFill>
                <a:schemeClr val="dk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70"/>
          <p:cNvSpPr txBox="1">
            <a:spLocks noGrp="1"/>
          </p:cNvSpPr>
          <p:nvPr>
            <p:ph type="title"/>
          </p:nvPr>
        </p:nvSpPr>
        <p:spPr>
          <a:xfrm>
            <a:off x="274550" y="384225"/>
            <a:ext cx="6802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Inception-ResNet</a:t>
            </a:r>
            <a:endParaRPr sz="2400" b="1"/>
          </a:p>
          <a:p>
            <a:pPr marL="0" lvl="0" indent="0" algn="l" rtl="0">
              <a:spcBef>
                <a:spcPts val="0"/>
              </a:spcBef>
              <a:spcAft>
                <a:spcPts val="0"/>
              </a:spcAft>
              <a:buNone/>
            </a:pPr>
            <a:endParaRPr/>
          </a:p>
        </p:txBody>
      </p:sp>
      <p:sp>
        <p:nvSpPr>
          <p:cNvPr id="530" name="Google Shape;530;p7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58</a:t>
            </a:fld>
            <a:endParaRPr/>
          </a:p>
        </p:txBody>
      </p:sp>
      <p:graphicFrame>
        <p:nvGraphicFramePr>
          <p:cNvPr id="531" name="Google Shape;531;p70"/>
          <p:cNvGraphicFramePr/>
          <p:nvPr/>
        </p:nvGraphicFramePr>
        <p:xfrm>
          <a:off x="3794525" y="2049515"/>
          <a:ext cx="3000000" cy="3000000"/>
        </p:xfrm>
        <a:graphic>
          <a:graphicData uri="http://schemas.openxmlformats.org/drawingml/2006/table">
            <a:tbl>
              <a:tblPr>
                <a:noFill/>
                <a:tableStyleId>{DB76E5D6-CCF0-48F1-A886-483FD6B0A5EA}</a:tableStyleId>
              </a:tblPr>
              <a:tblGrid>
                <a:gridCol w="1057875">
                  <a:extLst>
                    <a:ext uri="{9D8B030D-6E8A-4147-A177-3AD203B41FA5}">
                      <a16:colId xmlns:a16="http://schemas.microsoft.com/office/drawing/2014/main" val="20000"/>
                    </a:ext>
                  </a:extLst>
                </a:gridCol>
                <a:gridCol w="1833875">
                  <a:extLst>
                    <a:ext uri="{9D8B030D-6E8A-4147-A177-3AD203B41FA5}">
                      <a16:colId xmlns:a16="http://schemas.microsoft.com/office/drawing/2014/main" val="20001"/>
                    </a:ext>
                  </a:extLst>
                </a:gridCol>
                <a:gridCol w="1358825">
                  <a:extLst>
                    <a:ext uri="{9D8B030D-6E8A-4147-A177-3AD203B41FA5}">
                      <a16:colId xmlns:a16="http://schemas.microsoft.com/office/drawing/2014/main" val="20002"/>
                    </a:ext>
                  </a:extLst>
                </a:gridCol>
              </a:tblGrid>
              <a:tr h="731475">
                <a:tc>
                  <a:txBody>
                    <a:bodyPr/>
                    <a:lstStyle/>
                    <a:p>
                      <a:pPr marL="0" lvl="0" indent="0" algn="ctr" rtl="0">
                        <a:spcBef>
                          <a:spcPts val="0"/>
                        </a:spcBef>
                        <a:spcAft>
                          <a:spcPts val="0"/>
                        </a:spcAft>
                        <a:buClr>
                          <a:schemeClr val="dk1"/>
                        </a:buClr>
                        <a:buSzPts val="1100"/>
                        <a:buFont typeface="Arial"/>
                        <a:buNone/>
                      </a:pPr>
                      <a:r>
                        <a:rPr lang="en" sz="1200" b="1">
                          <a:solidFill>
                            <a:schemeClr val="dk1"/>
                          </a:solidFill>
                        </a:rPr>
                        <a:t>Patch</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N1,N4,N6,N7</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t>Held-out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N2</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highlight>
                            <a:srgbClr val="FFFF00"/>
                          </a:highlight>
                        </a:rPr>
                        <a:t>    299</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81</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55</a:t>
                      </a:r>
                      <a:endParaRPr sz="1200">
                        <a:highlight>
                          <a:srgbClr val="FFFF00"/>
                        </a:highlight>
                      </a:endParaRPr>
                    </a:p>
                  </a:txBody>
                  <a:tcPr marL="91425" marR="91425" marT="91425" marB="91425"/>
                </a:tc>
                <a:extLst>
                  <a:ext uri="{0D108BD9-81ED-4DB2-BD59-A6C34878D82A}">
                    <a16:rowId xmlns:a16="http://schemas.microsoft.com/office/drawing/2014/main" val="10001"/>
                  </a:ext>
                </a:extLst>
              </a:tr>
              <a:tr h="365725">
                <a:tc>
                  <a:txBody>
                    <a:bodyPr/>
                    <a:lstStyle/>
                    <a:p>
                      <a:pPr marL="0" lvl="0" indent="0" algn="ctr" rtl="0">
                        <a:spcBef>
                          <a:spcPts val="0"/>
                        </a:spcBef>
                        <a:spcAft>
                          <a:spcPts val="0"/>
                        </a:spcAft>
                        <a:buNone/>
                      </a:pPr>
                      <a:r>
                        <a:rPr lang="en" sz="1200"/>
                        <a:t>    299</a:t>
                      </a:r>
                      <a:endParaRPr sz="1200"/>
                    </a:p>
                  </a:txBody>
                  <a:tcPr marL="91425" marR="91425" marT="91425" marB="91425"/>
                </a:tc>
                <a:tc>
                  <a:txBody>
                    <a:bodyPr/>
                    <a:lstStyle/>
                    <a:p>
                      <a:pPr marL="0" lvl="0" indent="0" algn="ctr" rtl="0">
                        <a:spcBef>
                          <a:spcPts val="0"/>
                        </a:spcBef>
                        <a:spcAft>
                          <a:spcPts val="0"/>
                        </a:spcAft>
                        <a:buNone/>
                      </a:pPr>
                      <a:r>
                        <a:rPr lang="en" sz="1200"/>
                        <a:t>79</a:t>
                      </a:r>
                      <a:endParaRPr sz="1200"/>
                    </a:p>
                  </a:txBody>
                  <a:tcPr marL="91425" marR="91425" marT="91425" marB="91425"/>
                </a:tc>
                <a:tc>
                  <a:txBody>
                    <a:bodyPr/>
                    <a:lstStyle/>
                    <a:p>
                      <a:pPr marL="0" lvl="0" indent="0" algn="ctr" rtl="0">
                        <a:spcBef>
                          <a:spcPts val="0"/>
                        </a:spcBef>
                        <a:spcAft>
                          <a:spcPts val="0"/>
                        </a:spcAft>
                        <a:buNone/>
                      </a:pPr>
                      <a:r>
                        <a:rPr lang="en" sz="1200"/>
                        <a:t>48</a:t>
                      </a:r>
                      <a:endParaRPr sz="1200"/>
                    </a:p>
                  </a:txBody>
                  <a:tcPr marL="91425" marR="91425" marT="91425" marB="91425"/>
                </a:tc>
                <a:extLst>
                  <a:ext uri="{0D108BD9-81ED-4DB2-BD59-A6C34878D82A}">
                    <a16:rowId xmlns:a16="http://schemas.microsoft.com/office/drawing/2014/main" val="10002"/>
                  </a:ext>
                </a:extLst>
              </a:tr>
              <a:tr h="403750">
                <a:tc>
                  <a:txBody>
                    <a:bodyPr/>
                    <a:lstStyle/>
                    <a:p>
                      <a:pPr marL="0" lvl="0" indent="0" algn="ctr" rtl="0">
                        <a:spcBef>
                          <a:spcPts val="0"/>
                        </a:spcBef>
                        <a:spcAft>
                          <a:spcPts val="0"/>
                        </a:spcAft>
                        <a:buNone/>
                      </a:pPr>
                      <a:r>
                        <a:rPr lang="en" sz="1200">
                          <a:highlight>
                            <a:srgbClr val="FFFFFF"/>
                          </a:highlight>
                        </a:rPr>
                        <a:t>    299</a:t>
                      </a:r>
                      <a:endParaRPr sz="1200">
                        <a:highlight>
                          <a:srgbClr val="FFFFFF"/>
                        </a:highlight>
                      </a:endParaRPr>
                    </a:p>
                  </a:txBody>
                  <a:tcPr marL="91425" marR="91425" marT="91425" marB="91425"/>
                </a:tc>
                <a:tc>
                  <a:txBody>
                    <a:bodyPr/>
                    <a:lstStyle/>
                    <a:p>
                      <a:pPr marL="0" lvl="0" indent="0" algn="ctr" rtl="0">
                        <a:spcBef>
                          <a:spcPts val="0"/>
                        </a:spcBef>
                        <a:spcAft>
                          <a:spcPts val="0"/>
                        </a:spcAft>
                        <a:buNone/>
                      </a:pPr>
                      <a:r>
                        <a:rPr lang="en" sz="1200">
                          <a:highlight>
                            <a:srgbClr val="FFFFFF"/>
                          </a:highlight>
                        </a:rPr>
                        <a:t>82</a:t>
                      </a:r>
                      <a:endParaRPr sz="1200">
                        <a:highlight>
                          <a:srgbClr val="FFFFFF"/>
                        </a:highlight>
                      </a:endParaRPr>
                    </a:p>
                  </a:txBody>
                  <a:tcPr marL="91425" marR="91425" marT="91425" marB="91425"/>
                </a:tc>
                <a:tc>
                  <a:txBody>
                    <a:bodyPr/>
                    <a:lstStyle/>
                    <a:p>
                      <a:pPr marL="0" lvl="0" indent="0" algn="ctr" rtl="0">
                        <a:spcBef>
                          <a:spcPts val="0"/>
                        </a:spcBef>
                        <a:spcAft>
                          <a:spcPts val="0"/>
                        </a:spcAft>
                        <a:buNone/>
                      </a:pPr>
                      <a:r>
                        <a:rPr lang="en" sz="1200">
                          <a:highlight>
                            <a:srgbClr val="FFFFFF"/>
                          </a:highlight>
                        </a:rPr>
                        <a:t>52</a:t>
                      </a:r>
                      <a:endParaRPr sz="1200">
                        <a:highlight>
                          <a:srgbClr val="FFFFFF"/>
                        </a:highlight>
                      </a:endParaRPr>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32" name="Google Shape;532;p70"/>
          <p:cNvGraphicFramePr/>
          <p:nvPr/>
        </p:nvGraphicFramePr>
        <p:xfrm>
          <a:off x="2561350" y="2049513"/>
          <a:ext cx="3000000" cy="3000000"/>
        </p:xfrm>
        <a:graphic>
          <a:graphicData uri="http://schemas.openxmlformats.org/drawingml/2006/table">
            <a:tbl>
              <a:tblPr>
                <a:noFill/>
                <a:tableStyleId>{DB76E5D6-CCF0-48F1-A886-483FD6B0A5EA}</a:tableStyleId>
              </a:tblPr>
              <a:tblGrid>
                <a:gridCol w="1233175">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386375">
                <a:tc>
                  <a:txBody>
                    <a:bodyPr/>
                    <a:lstStyle/>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365725">
                <a:tc>
                  <a:txBody>
                    <a:bodyPr/>
                    <a:lstStyle/>
                    <a:p>
                      <a:pPr marL="0" lvl="0" indent="0" algn="l" rtl="0">
                        <a:spcBef>
                          <a:spcPts val="0"/>
                        </a:spcBef>
                        <a:spcAft>
                          <a:spcPts val="0"/>
                        </a:spcAft>
                        <a:buNone/>
                      </a:pPr>
                      <a:r>
                        <a:rPr lang="en" sz="1200"/>
                        <a:t>      70:30</a:t>
                      </a:r>
                      <a:endParaRPr sz="1200"/>
                    </a:p>
                  </a:txBody>
                  <a:tcPr marL="91425" marR="91425" marT="91425" marB="91425"/>
                </a:tc>
                <a:extLst>
                  <a:ext uri="{0D108BD9-81ED-4DB2-BD59-A6C34878D82A}">
                    <a16:rowId xmlns:a16="http://schemas.microsoft.com/office/drawing/2014/main" val="10002"/>
                  </a:ext>
                </a:extLst>
              </a:tr>
              <a:tr h="403750">
                <a:tc>
                  <a:txBody>
                    <a:bodyPr/>
                    <a:lstStyle/>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33" name="Google Shape;533;p70"/>
          <p:cNvGraphicFramePr/>
          <p:nvPr/>
        </p:nvGraphicFramePr>
        <p:xfrm>
          <a:off x="912950" y="2049513"/>
          <a:ext cx="3000000" cy="3000000"/>
        </p:xfrm>
        <a:graphic>
          <a:graphicData uri="http://schemas.openxmlformats.org/drawingml/2006/table">
            <a:tbl>
              <a:tblPr>
                <a:noFill/>
                <a:tableStyleId>{DB76E5D6-CCF0-48F1-A886-483FD6B0A5EA}</a:tableStyleId>
              </a:tblPr>
              <a:tblGrid>
                <a:gridCol w="1648400">
                  <a:extLst>
                    <a:ext uri="{9D8B030D-6E8A-4147-A177-3AD203B41FA5}">
                      <a16:colId xmlns:a16="http://schemas.microsoft.com/office/drawing/2014/main" val="20000"/>
                    </a:ext>
                  </a:extLst>
                </a:gridCol>
              </a:tblGrid>
              <a:tr h="722200">
                <a:tc>
                  <a:txBody>
                    <a:bodyPr/>
                    <a:lstStyle/>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1165125">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   </a:t>
                      </a:r>
                      <a:r>
                        <a:rPr lang="en" sz="1200"/>
                        <a:t>Inception-ResNet</a:t>
                      </a:r>
                      <a:endParaRPr sz="1200"/>
                    </a:p>
                  </a:txBody>
                  <a:tcPr marL="91425" marR="91425" marT="91425" marB="91425"/>
                </a:tc>
                <a:extLst>
                  <a:ext uri="{0D108BD9-81ED-4DB2-BD59-A6C34878D82A}">
                    <a16:rowId xmlns:a16="http://schemas.microsoft.com/office/drawing/2014/main" val="10001"/>
                  </a:ext>
                </a:extLst>
              </a:tr>
            </a:tbl>
          </a:graphicData>
        </a:graphic>
      </p:graphicFrame>
      <p:sp>
        <p:nvSpPr>
          <p:cNvPr id="534" name="Google Shape;534;p70"/>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81% and Held-out test set: 55% in </a:t>
            </a:r>
            <a:r>
              <a:rPr lang="en" b="1">
                <a:solidFill>
                  <a:schemeClr val="dk1"/>
                </a:solidFill>
              </a:rPr>
              <a:t>60:40</a:t>
            </a:r>
            <a:r>
              <a:rPr lang="en">
                <a:solidFill>
                  <a:schemeClr val="dk1"/>
                </a:solidFill>
              </a:rPr>
              <a:t> split ratio</a:t>
            </a:r>
            <a:endParaRPr>
              <a:solidFill>
                <a:schemeClr val="dk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71"/>
          <p:cNvSpPr txBox="1">
            <a:spLocks noGrp="1"/>
          </p:cNvSpPr>
          <p:nvPr>
            <p:ph type="title"/>
          </p:nvPr>
        </p:nvSpPr>
        <p:spPr>
          <a:xfrm>
            <a:off x="274550" y="384225"/>
            <a:ext cx="45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ResNet 34</a:t>
            </a:r>
            <a:endParaRPr sz="2400" b="1"/>
          </a:p>
        </p:txBody>
      </p:sp>
      <p:sp>
        <p:nvSpPr>
          <p:cNvPr id="540" name="Google Shape;540;p7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59</a:t>
            </a:fld>
            <a:endParaRPr/>
          </a:p>
        </p:txBody>
      </p:sp>
      <p:graphicFrame>
        <p:nvGraphicFramePr>
          <p:cNvPr id="541" name="Google Shape;541;p71"/>
          <p:cNvGraphicFramePr/>
          <p:nvPr/>
        </p:nvGraphicFramePr>
        <p:xfrm>
          <a:off x="3980200" y="1774315"/>
          <a:ext cx="3000000" cy="3000000"/>
        </p:xfrm>
        <a:graphic>
          <a:graphicData uri="http://schemas.openxmlformats.org/drawingml/2006/table">
            <a:tbl>
              <a:tblPr>
                <a:noFill/>
                <a:tableStyleId>{DB76E5D6-CCF0-48F1-A886-483FD6B0A5EA}</a:tableStyleId>
              </a:tblPr>
              <a:tblGrid>
                <a:gridCol w="1177075">
                  <a:extLst>
                    <a:ext uri="{9D8B030D-6E8A-4147-A177-3AD203B41FA5}">
                      <a16:colId xmlns:a16="http://schemas.microsoft.com/office/drawing/2014/main" val="20000"/>
                    </a:ext>
                  </a:extLst>
                </a:gridCol>
                <a:gridCol w="1809425">
                  <a:extLst>
                    <a:ext uri="{9D8B030D-6E8A-4147-A177-3AD203B41FA5}">
                      <a16:colId xmlns:a16="http://schemas.microsoft.com/office/drawing/2014/main" val="20001"/>
                    </a:ext>
                  </a:extLst>
                </a:gridCol>
                <a:gridCol w="1505750">
                  <a:extLst>
                    <a:ext uri="{9D8B030D-6E8A-4147-A177-3AD203B41FA5}">
                      <a16:colId xmlns:a16="http://schemas.microsoft.com/office/drawing/2014/main" val="20002"/>
                    </a:ext>
                  </a:extLst>
                </a:gridCol>
              </a:tblGrid>
              <a:tr h="731475">
                <a:tc>
                  <a:txBody>
                    <a:bodyPr/>
                    <a:lstStyle/>
                    <a:p>
                      <a:pPr marL="0" lvl="0" indent="0" algn="ctr" rtl="0">
                        <a:spcBef>
                          <a:spcPts val="0"/>
                        </a:spcBef>
                        <a:spcAft>
                          <a:spcPts val="0"/>
                        </a:spcAft>
                        <a:buClr>
                          <a:schemeClr val="dk1"/>
                        </a:buClr>
                        <a:buSzPts val="1100"/>
                        <a:buFont typeface="Arial"/>
                        <a:buNone/>
                      </a:pPr>
                      <a:r>
                        <a:rPr lang="en" sz="1200" b="1">
                          <a:solidFill>
                            <a:schemeClr val="dk1"/>
                          </a:solidFill>
                        </a:rPr>
                        <a:t>Patch</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N1,N4,N6,N7</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t>Held-out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N2</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72</a:t>
                      </a:r>
                      <a:endParaRPr sz="1200"/>
                    </a:p>
                  </a:txBody>
                  <a:tcPr marL="91425" marR="91425" marT="91425" marB="91425"/>
                </a:tc>
                <a:tc>
                  <a:txBody>
                    <a:bodyPr/>
                    <a:lstStyle/>
                    <a:p>
                      <a:pPr marL="0" lvl="0" indent="0" algn="ctr" rtl="0">
                        <a:spcBef>
                          <a:spcPts val="0"/>
                        </a:spcBef>
                        <a:spcAft>
                          <a:spcPts val="0"/>
                        </a:spcAft>
                        <a:buNone/>
                      </a:pPr>
                      <a:r>
                        <a:rPr lang="en" sz="1200"/>
                        <a:t>48</a:t>
                      </a:r>
                      <a:endParaRPr sz="1200"/>
                    </a:p>
                  </a:txBody>
                  <a:tcPr marL="91425" marR="91425" marT="91425" marB="91425"/>
                </a:tc>
                <a:extLst>
                  <a:ext uri="{0D108BD9-81ED-4DB2-BD59-A6C34878D82A}">
                    <a16:rowId xmlns:a16="http://schemas.microsoft.com/office/drawing/2014/main" val="10001"/>
                  </a:ext>
                </a:extLst>
              </a:tr>
              <a:tr h="386375">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82</a:t>
                      </a:r>
                      <a:endParaRPr sz="1200"/>
                    </a:p>
                  </a:txBody>
                  <a:tcPr marL="91425" marR="91425" marT="91425" marB="91425"/>
                </a:tc>
                <a:tc>
                  <a:txBody>
                    <a:bodyPr/>
                    <a:lstStyle/>
                    <a:p>
                      <a:pPr marL="0" lvl="0" indent="0" algn="ctr" rtl="0">
                        <a:spcBef>
                          <a:spcPts val="0"/>
                        </a:spcBef>
                        <a:spcAft>
                          <a:spcPts val="0"/>
                        </a:spcAft>
                        <a:buNone/>
                      </a:pPr>
                      <a:r>
                        <a:rPr lang="en" sz="1200"/>
                        <a:t>56</a:t>
                      </a:r>
                      <a:endParaRPr sz="1200"/>
                    </a:p>
                  </a:txBody>
                  <a:tcPr marL="91425" marR="91425" marT="91425" marB="91425"/>
                </a:tc>
                <a:extLst>
                  <a:ext uri="{0D108BD9-81ED-4DB2-BD59-A6C34878D82A}">
                    <a16:rowId xmlns:a16="http://schemas.microsoft.com/office/drawing/2014/main" val="10002"/>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74</a:t>
                      </a:r>
                      <a:endParaRPr sz="1200"/>
                    </a:p>
                  </a:txBody>
                  <a:tcPr marL="91425" marR="91425" marT="91425" marB="91425"/>
                </a:tc>
                <a:tc>
                  <a:txBody>
                    <a:bodyPr/>
                    <a:lstStyle/>
                    <a:p>
                      <a:pPr marL="0" lvl="0" indent="0" algn="ctr" rtl="0">
                        <a:spcBef>
                          <a:spcPts val="0"/>
                        </a:spcBef>
                        <a:spcAft>
                          <a:spcPts val="0"/>
                        </a:spcAft>
                        <a:buNone/>
                      </a:pPr>
                      <a:r>
                        <a:rPr lang="en" sz="1200"/>
                        <a:t>50</a:t>
                      </a:r>
                      <a:endParaRPr sz="1200"/>
                    </a:p>
                  </a:txBody>
                  <a:tcPr marL="91425" marR="91425" marT="91425" marB="91425"/>
                </a:tc>
                <a:extLst>
                  <a:ext uri="{0D108BD9-81ED-4DB2-BD59-A6C34878D82A}">
                    <a16:rowId xmlns:a16="http://schemas.microsoft.com/office/drawing/2014/main" val="10003"/>
                  </a:ext>
                </a:extLst>
              </a:tr>
              <a:tr h="386375">
                <a:tc>
                  <a:txBody>
                    <a:bodyPr/>
                    <a:lstStyle/>
                    <a:p>
                      <a:pPr marL="0" lvl="0" indent="0" algn="ctr" rtl="0">
                        <a:spcBef>
                          <a:spcPts val="0"/>
                        </a:spcBef>
                        <a:spcAft>
                          <a:spcPts val="0"/>
                        </a:spcAft>
                        <a:buNone/>
                      </a:pPr>
                      <a:r>
                        <a:rPr lang="en" sz="1200">
                          <a:highlight>
                            <a:srgbClr val="FFFFFF"/>
                          </a:highlight>
                        </a:rPr>
                        <a:t>    224</a:t>
                      </a:r>
                      <a:endParaRPr sz="1200">
                        <a:highlight>
                          <a:srgbClr val="FFFFFF"/>
                        </a:highlight>
                      </a:endParaRPr>
                    </a:p>
                  </a:txBody>
                  <a:tcPr marL="91425" marR="91425" marT="91425" marB="91425"/>
                </a:tc>
                <a:tc>
                  <a:txBody>
                    <a:bodyPr/>
                    <a:lstStyle/>
                    <a:p>
                      <a:pPr marL="0" lvl="0" indent="0" algn="ctr" rtl="0">
                        <a:spcBef>
                          <a:spcPts val="0"/>
                        </a:spcBef>
                        <a:spcAft>
                          <a:spcPts val="0"/>
                        </a:spcAft>
                        <a:buNone/>
                      </a:pPr>
                      <a:r>
                        <a:rPr lang="en" sz="1200">
                          <a:highlight>
                            <a:srgbClr val="FFFFFF"/>
                          </a:highlight>
                        </a:rPr>
                        <a:t>78</a:t>
                      </a:r>
                      <a:endParaRPr sz="1200">
                        <a:highlight>
                          <a:srgbClr val="FFFFFF"/>
                        </a:highlight>
                      </a:endParaRPr>
                    </a:p>
                  </a:txBody>
                  <a:tcPr marL="91425" marR="91425" marT="91425" marB="91425"/>
                </a:tc>
                <a:tc>
                  <a:txBody>
                    <a:bodyPr/>
                    <a:lstStyle/>
                    <a:p>
                      <a:pPr marL="0" lvl="0" indent="0" algn="ctr" rtl="0">
                        <a:spcBef>
                          <a:spcPts val="0"/>
                        </a:spcBef>
                        <a:spcAft>
                          <a:spcPts val="0"/>
                        </a:spcAft>
                        <a:buNone/>
                      </a:pPr>
                      <a:r>
                        <a:rPr lang="en" sz="1200">
                          <a:highlight>
                            <a:srgbClr val="FFFFFF"/>
                          </a:highlight>
                        </a:rPr>
                        <a:t>54</a:t>
                      </a:r>
                      <a:endParaRPr sz="1200">
                        <a:highlight>
                          <a:srgbClr val="FFFFFF"/>
                        </a:highlight>
                      </a:endParaRPr>
                    </a:p>
                  </a:txBody>
                  <a:tcPr marL="91425" marR="91425" marT="91425" marB="91425"/>
                </a:tc>
                <a:extLst>
                  <a:ext uri="{0D108BD9-81ED-4DB2-BD59-A6C34878D82A}">
                    <a16:rowId xmlns:a16="http://schemas.microsoft.com/office/drawing/2014/main" val="10004"/>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77</a:t>
                      </a:r>
                      <a:endParaRPr sz="1200"/>
                    </a:p>
                  </a:txBody>
                  <a:tcPr marL="91425" marR="91425" marT="91425" marB="91425"/>
                </a:tc>
                <a:tc>
                  <a:txBody>
                    <a:bodyPr/>
                    <a:lstStyle/>
                    <a:p>
                      <a:pPr marL="0" lvl="0" indent="0" algn="ctr" rtl="0">
                        <a:spcBef>
                          <a:spcPts val="0"/>
                        </a:spcBef>
                        <a:spcAft>
                          <a:spcPts val="0"/>
                        </a:spcAft>
                        <a:buNone/>
                      </a:pPr>
                      <a:r>
                        <a:rPr lang="en" sz="1200"/>
                        <a:t>51</a:t>
                      </a:r>
                      <a:endParaRPr sz="1200"/>
                    </a:p>
                  </a:txBody>
                  <a:tcPr marL="91425" marR="91425" marT="91425" marB="91425"/>
                </a:tc>
                <a:extLst>
                  <a:ext uri="{0D108BD9-81ED-4DB2-BD59-A6C34878D82A}">
                    <a16:rowId xmlns:a16="http://schemas.microsoft.com/office/drawing/2014/main" val="10005"/>
                  </a:ext>
                </a:extLst>
              </a:tr>
              <a:tr h="365725">
                <a:tc>
                  <a:txBody>
                    <a:bodyPr/>
                    <a:lstStyle/>
                    <a:p>
                      <a:pPr marL="0" lvl="0" indent="0" algn="ctr" rtl="0">
                        <a:spcBef>
                          <a:spcPts val="0"/>
                        </a:spcBef>
                        <a:spcAft>
                          <a:spcPts val="0"/>
                        </a:spcAft>
                        <a:buNone/>
                      </a:pPr>
                      <a:r>
                        <a:rPr lang="en" sz="1200"/>
                        <a:t>   </a:t>
                      </a:r>
                      <a:r>
                        <a:rPr lang="en" sz="1200">
                          <a:highlight>
                            <a:srgbClr val="FFFF00"/>
                          </a:highlight>
                        </a:rPr>
                        <a:t> 224</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83</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58</a:t>
                      </a:r>
                      <a:endParaRPr sz="1200">
                        <a:highlight>
                          <a:srgbClr val="FFFF00"/>
                        </a:highlight>
                      </a:endParaRPr>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542" name="Google Shape;542;p71"/>
          <p:cNvGraphicFramePr/>
          <p:nvPr/>
        </p:nvGraphicFramePr>
        <p:xfrm>
          <a:off x="2561100" y="1774325"/>
          <a:ext cx="3000000" cy="3000000"/>
        </p:xfrm>
        <a:graphic>
          <a:graphicData uri="http://schemas.openxmlformats.org/drawingml/2006/table">
            <a:tbl>
              <a:tblPr>
                <a:noFill/>
                <a:tableStyleId>{DB76E5D6-CCF0-48F1-A886-483FD6B0A5EA}</a:tableStyleId>
              </a:tblPr>
              <a:tblGrid>
                <a:gridCol w="14191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772750">
                <a:tc>
                  <a:txBody>
                    <a:bodyPr/>
                    <a:lstStyle/>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792425">
                <a:tc>
                  <a:txBody>
                    <a:bodyPr/>
                    <a:lstStyle/>
                    <a:p>
                      <a:pPr marL="0" lvl="0" indent="0" algn="l" rtl="0">
                        <a:spcBef>
                          <a:spcPts val="0"/>
                        </a:spcBef>
                        <a:spcAft>
                          <a:spcPts val="0"/>
                        </a:spcAft>
                        <a:buNone/>
                      </a:pPr>
                      <a:r>
                        <a:rPr lang="en" sz="1200"/>
                        <a:t>      70:30</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tc>
                <a:extLst>
                  <a:ext uri="{0D108BD9-81ED-4DB2-BD59-A6C34878D82A}">
                    <a16:rowId xmlns:a16="http://schemas.microsoft.com/office/drawing/2014/main" val="10002"/>
                  </a:ext>
                </a:extLst>
              </a:tr>
              <a:tr h="740975">
                <a:tc>
                  <a:txBody>
                    <a:bodyPr/>
                    <a:lstStyle/>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43" name="Google Shape;543;p71"/>
          <p:cNvGraphicFramePr/>
          <p:nvPr/>
        </p:nvGraphicFramePr>
        <p:xfrm>
          <a:off x="910075" y="1774325"/>
          <a:ext cx="3000000" cy="3000000"/>
        </p:xfrm>
        <a:graphic>
          <a:graphicData uri="http://schemas.openxmlformats.org/drawingml/2006/table">
            <a:tbl>
              <a:tblPr>
                <a:noFill/>
                <a:tableStyleId>{DB76E5D6-CCF0-48F1-A886-483FD6B0A5EA}</a:tableStyleId>
              </a:tblPr>
              <a:tblGrid>
                <a:gridCol w="16484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2297600">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sz="1200"/>
                    </a:p>
                    <a:p>
                      <a:pPr marL="0" lvl="0" indent="0" algn="l" rtl="0">
                        <a:spcBef>
                          <a:spcPts val="0"/>
                        </a:spcBef>
                        <a:spcAft>
                          <a:spcPts val="0"/>
                        </a:spcAft>
                        <a:buNone/>
                      </a:pPr>
                      <a:r>
                        <a:rPr lang="en" sz="1200"/>
                        <a:t>    ResNet 34</a:t>
                      </a:r>
                      <a:endParaRPr sz="1200"/>
                    </a:p>
                  </a:txBody>
                  <a:tcPr marL="91425" marR="91425" marT="91425" marB="91425"/>
                </a:tc>
                <a:extLst>
                  <a:ext uri="{0D108BD9-81ED-4DB2-BD59-A6C34878D82A}">
                    <a16:rowId xmlns:a16="http://schemas.microsoft.com/office/drawing/2014/main" val="10001"/>
                  </a:ext>
                </a:extLst>
              </a:tr>
            </a:tbl>
          </a:graphicData>
        </a:graphic>
      </p:graphicFrame>
      <p:sp>
        <p:nvSpPr>
          <p:cNvPr id="544" name="Google Shape;544;p71"/>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83% and Held-out test set: 58% in </a:t>
            </a:r>
            <a:r>
              <a:rPr lang="en" b="1">
                <a:solidFill>
                  <a:schemeClr val="dk1"/>
                </a:solidFill>
              </a:rPr>
              <a:t>80:20</a:t>
            </a:r>
            <a:r>
              <a:rPr lang="en">
                <a:solidFill>
                  <a:schemeClr val="dk1"/>
                </a:solidFill>
              </a:rPr>
              <a:t> split ratio</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381475" y="4151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Objectives</a:t>
            </a:r>
            <a:endParaRPr sz="2400" b="1"/>
          </a:p>
        </p:txBody>
      </p:sp>
      <p:sp>
        <p:nvSpPr>
          <p:cNvPr id="93" name="Google Shape;93;p18"/>
          <p:cNvSpPr txBox="1">
            <a:spLocks noGrp="1"/>
          </p:cNvSpPr>
          <p:nvPr>
            <p:ph type="body" idx="1"/>
          </p:nvPr>
        </p:nvSpPr>
        <p:spPr>
          <a:xfrm>
            <a:off x="381475" y="1118550"/>
            <a:ext cx="8091000" cy="3361800"/>
          </a:xfrm>
          <a:prstGeom prst="rect">
            <a:avLst/>
          </a:prstGeom>
        </p:spPr>
        <p:txBody>
          <a:bodyPr spcFirstLastPara="1" wrap="square" lIns="91425" tIns="91425" rIns="91425" bIns="91425" anchor="t" anchorCtr="0">
            <a:noAutofit/>
          </a:bodyPr>
          <a:lstStyle/>
          <a:p>
            <a:pPr marL="457200" lvl="0" indent="-323850" algn="just" rtl="0">
              <a:lnSpc>
                <a:spcPct val="100000"/>
              </a:lnSpc>
              <a:spcBef>
                <a:spcPts val="0"/>
              </a:spcBef>
              <a:spcAft>
                <a:spcPts val="0"/>
              </a:spcAft>
              <a:buClr>
                <a:srgbClr val="0E101A"/>
              </a:buClr>
              <a:buSzPts val="1500"/>
              <a:buChar char="●"/>
            </a:pPr>
            <a:r>
              <a:rPr lang="en" sz="1500">
                <a:solidFill>
                  <a:srgbClr val="0E101A"/>
                </a:solidFill>
              </a:rPr>
              <a:t>To build a </a:t>
            </a:r>
            <a:r>
              <a:rPr lang="en" sz="1500" b="1">
                <a:solidFill>
                  <a:srgbClr val="0E101A"/>
                </a:solidFill>
              </a:rPr>
              <a:t>road quality measurement automated model</a:t>
            </a:r>
            <a:r>
              <a:rPr lang="en" sz="1500">
                <a:solidFill>
                  <a:srgbClr val="0E101A"/>
                </a:solidFill>
              </a:rPr>
              <a:t> for Bangladesh.</a:t>
            </a:r>
            <a:endParaRPr sz="1500">
              <a:solidFill>
                <a:srgbClr val="0E101A"/>
              </a:solidFill>
            </a:endParaRPr>
          </a:p>
          <a:p>
            <a:pPr marL="457200" lvl="0" indent="-323850" algn="just" rtl="0">
              <a:lnSpc>
                <a:spcPct val="100000"/>
              </a:lnSpc>
              <a:spcBef>
                <a:spcPts val="1000"/>
              </a:spcBef>
              <a:spcAft>
                <a:spcPts val="0"/>
              </a:spcAft>
              <a:buClr>
                <a:srgbClr val="0E101A"/>
              </a:buClr>
              <a:buSzPts val="1500"/>
              <a:buChar char="●"/>
            </a:pPr>
            <a:r>
              <a:rPr lang="en" sz="1500">
                <a:solidFill>
                  <a:srgbClr val="0E101A"/>
                </a:solidFill>
              </a:rPr>
              <a:t>To </a:t>
            </a:r>
            <a:r>
              <a:rPr lang="en" sz="1500" b="1">
                <a:solidFill>
                  <a:srgbClr val="0E101A"/>
                </a:solidFill>
              </a:rPr>
              <a:t>classify</a:t>
            </a:r>
            <a:r>
              <a:rPr lang="en" sz="1500">
                <a:solidFill>
                  <a:srgbClr val="0E101A"/>
                </a:solidFill>
              </a:rPr>
              <a:t> the national highway of Bangladesh from </a:t>
            </a:r>
            <a:r>
              <a:rPr lang="en" sz="1500" b="1">
                <a:solidFill>
                  <a:srgbClr val="0E101A"/>
                </a:solidFill>
              </a:rPr>
              <a:t>IRI</a:t>
            </a:r>
            <a:r>
              <a:rPr lang="en" sz="1500">
                <a:solidFill>
                  <a:srgbClr val="0E101A"/>
                </a:solidFill>
              </a:rPr>
              <a:t> and high-resolution </a:t>
            </a:r>
            <a:r>
              <a:rPr lang="en" sz="1500" b="1">
                <a:solidFill>
                  <a:srgbClr val="0E101A"/>
                </a:solidFill>
              </a:rPr>
              <a:t>satellite images</a:t>
            </a:r>
            <a:r>
              <a:rPr lang="en" sz="1500">
                <a:solidFill>
                  <a:srgbClr val="0E101A"/>
                </a:solidFill>
              </a:rPr>
              <a:t>.</a:t>
            </a:r>
            <a:endParaRPr sz="1500">
              <a:solidFill>
                <a:srgbClr val="0E101A"/>
              </a:solidFill>
            </a:endParaRPr>
          </a:p>
          <a:p>
            <a:pPr marL="457200" lvl="0" indent="-323850" algn="just" rtl="0">
              <a:lnSpc>
                <a:spcPct val="100000"/>
              </a:lnSpc>
              <a:spcBef>
                <a:spcPts val="1000"/>
              </a:spcBef>
              <a:spcAft>
                <a:spcPts val="0"/>
              </a:spcAft>
              <a:buClr>
                <a:srgbClr val="000000"/>
              </a:buClr>
              <a:buSzPts val="1500"/>
              <a:buChar char="●"/>
            </a:pPr>
            <a:r>
              <a:rPr lang="en" sz="1500">
                <a:solidFill>
                  <a:srgbClr val="000000"/>
                </a:solidFill>
              </a:rPr>
              <a:t>Take </a:t>
            </a:r>
            <a:r>
              <a:rPr lang="en" sz="1500" b="1">
                <a:solidFill>
                  <a:srgbClr val="000000"/>
                </a:solidFill>
              </a:rPr>
              <a:t>four major</a:t>
            </a:r>
            <a:r>
              <a:rPr lang="en" sz="1500">
                <a:solidFill>
                  <a:srgbClr val="000000"/>
                </a:solidFill>
              </a:rPr>
              <a:t> highways:</a:t>
            </a:r>
            <a:r>
              <a:rPr lang="en" sz="1500" b="1">
                <a:solidFill>
                  <a:srgbClr val="000000"/>
                </a:solidFill>
              </a:rPr>
              <a:t> Dhaka - Chittagong - Teknaf (N1) , Dhaka - Khulna (N4), Dhaka - Rajshahi (N6), Dhaka - Mymensingh (N7) National roads </a:t>
            </a:r>
            <a:r>
              <a:rPr lang="en" sz="1500">
                <a:solidFill>
                  <a:srgbClr val="000000"/>
                </a:solidFill>
              </a:rPr>
              <a:t>to create</a:t>
            </a:r>
            <a:r>
              <a:rPr lang="en" sz="1500" b="1">
                <a:solidFill>
                  <a:srgbClr val="000000"/>
                </a:solidFill>
              </a:rPr>
              <a:t> standard train-test dataset</a:t>
            </a:r>
            <a:endParaRPr sz="1500" b="1">
              <a:solidFill>
                <a:srgbClr val="000000"/>
              </a:solidFill>
            </a:endParaRPr>
          </a:p>
          <a:p>
            <a:pPr marL="457200" lvl="0" indent="-323850" algn="just" rtl="0">
              <a:lnSpc>
                <a:spcPct val="100000"/>
              </a:lnSpc>
              <a:spcBef>
                <a:spcPts val="1000"/>
              </a:spcBef>
              <a:spcAft>
                <a:spcPts val="0"/>
              </a:spcAft>
              <a:buClr>
                <a:srgbClr val="000000"/>
              </a:buClr>
              <a:buSzPts val="1500"/>
              <a:buChar char="●"/>
            </a:pPr>
            <a:r>
              <a:rPr lang="en" sz="1500">
                <a:solidFill>
                  <a:srgbClr val="000000"/>
                </a:solidFill>
              </a:rPr>
              <a:t>Take one additional road</a:t>
            </a:r>
            <a:r>
              <a:rPr lang="en" sz="1500" b="1">
                <a:solidFill>
                  <a:srgbClr val="000000"/>
                </a:solidFill>
              </a:rPr>
              <a:t>  Dhaka - Sylhet (N2) </a:t>
            </a:r>
            <a:r>
              <a:rPr lang="en" sz="1500">
                <a:solidFill>
                  <a:srgbClr val="000000"/>
                </a:solidFill>
              </a:rPr>
              <a:t>for </a:t>
            </a:r>
            <a:r>
              <a:rPr lang="en" sz="1500" b="1">
                <a:solidFill>
                  <a:srgbClr val="000000"/>
                </a:solidFill>
              </a:rPr>
              <a:t>evaluating our methods.</a:t>
            </a:r>
            <a:r>
              <a:rPr lang="en" sz="1500">
                <a:solidFill>
                  <a:srgbClr val="000000"/>
                </a:solidFill>
              </a:rPr>
              <a:t> </a:t>
            </a:r>
            <a:endParaRPr sz="1500" b="1">
              <a:solidFill>
                <a:srgbClr val="000000"/>
              </a:solidFill>
            </a:endParaRPr>
          </a:p>
          <a:p>
            <a:pPr marL="457200" lvl="0" indent="-323850" algn="just" rtl="0">
              <a:lnSpc>
                <a:spcPct val="100000"/>
              </a:lnSpc>
              <a:spcBef>
                <a:spcPts val="1000"/>
              </a:spcBef>
              <a:spcAft>
                <a:spcPts val="0"/>
              </a:spcAft>
              <a:buClr>
                <a:srgbClr val="0E101A"/>
              </a:buClr>
              <a:buSzPts val="1500"/>
              <a:buChar char="●"/>
            </a:pPr>
            <a:r>
              <a:rPr lang="en" sz="1500">
                <a:solidFill>
                  <a:srgbClr val="0E101A"/>
                </a:solidFill>
              </a:rPr>
              <a:t>Develop an </a:t>
            </a:r>
            <a:r>
              <a:rPr lang="en" sz="1500" b="1">
                <a:solidFill>
                  <a:srgbClr val="0E101A"/>
                </a:solidFill>
              </a:rPr>
              <a:t>efficient and effective</a:t>
            </a:r>
            <a:r>
              <a:rPr lang="en" sz="1500">
                <a:solidFill>
                  <a:srgbClr val="0E101A"/>
                </a:solidFill>
              </a:rPr>
              <a:t> method </a:t>
            </a:r>
            <a:r>
              <a:rPr lang="en" sz="1500" b="1">
                <a:solidFill>
                  <a:srgbClr val="0E101A"/>
                </a:solidFill>
              </a:rPr>
              <a:t>to predict road quality</a:t>
            </a:r>
            <a:r>
              <a:rPr lang="en" sz="1500">
                <a:solidFill>
                  <a:srgbClr val="0E101A"/>
                </a:solidFill>
              </a:rPr>
              <a:t> based solely on observing satellite images.</a:t>
            </a:r>
            <a:endParaRPr sz="1500">
              <a:solidFill>
                <a:srgbClr val="0E101A"/>
              </a:solidFill>
            </a:endParaRPr>
          </a:p>
          <a:p>
            <a:pPr marL="457200" lvl="0" indent="-323850" algn="just" rtl="0">
              <a:lnSpc>
                <a:spcPct val="100000"/>
              </a:lnSpc>
              <a:spcBef>
                <a:spcPts val="1000"/>
              </a:spcBef>
              <a:spcAft>
                <a:spcPts val="0"/>
              </a:spcAft>
              <a:buClr>
                <a:srgbClr val="0E101A"/>
              </a:buClr>
              <a:buSzPts val="1500"/>
              <a:buChar char="●"/>
            </a:pPr>
            <a:r>
              <a:rPr lang="en" sz="1500">
                <a:solidFill>
                  <a:srgbClr val="0E101A"/>
                </a:solidFill>
              </a:rPr>
              <a:t>Finally, make a </a:t>
            </a:r>
            <a:r>
              <a:rPr lang="en" sz="1500" b="1">
                <a:solidFill>
                  <a:srgbClr val="0E101A"/>
                </a:solidFill>
              </a:rPr>
              <a:t>web based prediction</a:t>
            </a:r>
            <a:r>
              <a:rPr lang="en" sz="1500">
                <a:solidFill>
                  <a:srgbClr val="0E101A"/>
                </a:solidFill>
              </a:rPr>
              <a:t> system.</a:t>
            </a:r>
            <a:endParaRPr sz="1500">
              <a:solidFill>
                <a:srgbClr val="0E101A"/>
              </a:solidFill>
            </a:endParaRPr>
          </a:p>
          <a:p>
            <a:pPr marL="0" lvl="0" indent="0" algn="just" rtl="0">
              <a:spcBef>
                <a:spcPts val="1000"/>
              </a:spcBef>
              <a:spcAft>
                <a:spcPts val="0"/>
              </a:spcAft>
              <a:buNone/>
            </a:pPr>
            <a:endParaRPr sz="1500">
              <a:solidFill>
                <a:schemeClr val="dk1"/>
              </a:solidFill>
            </a:endParaRPr>
          </a:p>
          <a:p>
            <a:pPr marL="0" lvl="0" indent="0" algn="just" rtl="0">
              <a:spcBef>
                <a:spcPts val="1000"/>
              </a:spcBef>
              <a:spcAft>
                <a:spcPts val="0"/>
              </a:spcAft>
              <a:buNone/>
            </a:pPr>
            <a:endParaRPr sz="1500">
              <a:solidFill>
                <a:srgbClr val="000000"/>
              </a:solidFill>
            </a:endParaRPr>
          </a:p>
          <a:p>
            <a:pPr marL="0" lvl="0" indent="0" algn="just" rtl="0">
              <a:spcBef>
                <a:spcPts val="1000"/>
              </a:spcBef>
              <a:spcAft>
                <a:spcPts val="0"/>
              </a:spcAft>
              <a:buNone/>
            </a:pPr>
            <a:endParaRPr sz="1500">
              <a:solidFill>
                <a:srgbClr val="000000"/>
              </a:solidFill>
            </a:endParaRPr>
          </a:p>
          <a:p>
            <a:pPr marL="0" lvl="0" indent="0" algn="just" rtl="0">
              <a:spcBef>
                <a:spcPts val="1000"/>
              </a:spcBef>
              <a:spcAft>
                <a:spcPts val="0"/>
              </a:spcAft>
              <a:buNone/>
            </a:pPr>
            <a:endParaRPr sz="1500">
              <a:solidFill>
                <a:srgbClr val="000000"/>
              </a:solidFill>
            </a:endParaRPr>
          </a:p>
          <a:p>
            <a:pPr marL="0" lvl="0" indent="0" algn="just" rtl="0">
              <a:spcBef>
                <a:spcPts val="1000"/>
              </a:spcBef>
              <a:spcAft>
                <a:spcPts val="0"/>
              </a:spcAft>
              <a:buNone/>
            </a:pPr>
            <a:endParaRPr sz="1500">
              <a:solidFill>
                <a:srgbClr val="000000"/>
              </a:solidFill>
            </a:endParaRPr>
          </a:p>
          <a:p>
            <a:pPr marL="0" lvl="0" indent="0" algn="just" rtl="0">
              <a:spcBef>
                <a:spcPts val="1000"/>
              </a:spcBef>
              <a:spcAft>
                <a:spcPts val="1000"/>
              </a:spcAft>
              <a:buNone/>
            </a:pPr>
            <a:endParaRPr sz="1500">
              <a:solidFill>
                <a:srgbClr val="000000"/>
              </a:solidFill>
            </a:endParaRPr>
          </a:p>
        </p:txBody>
      </p:sp>
      <p:sp>
        <p:nvSpPr>
          <p:cNvPr id="94" name="Google Shape;94;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6</a:t>
            </a:fld>
            <a:endParaRPr>
              <a:solidFill>
                <a:schemeClr val="dk2"/>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72"/>
          <p:cNvSpPr txBox="1">
            <a:spLocks noGrp="1"/>
          </p:cNvSpPr>
          <p:nvPr>
            <p:ph type="title"/>
          </p:nvPr>
        </p:nvSpPr>
        <p:spPr>
          <a:xfrm>
            <a:off x="274550" y="384225"/>
            <a:ext cx="45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ResNet50</a:t>
            </a:r>
            <a:endParaRPr sz="2400" b="1"/>
          </a:p>
        </p:txBody>
      </p:sp>
      <p:sp>
        <p:nvSpPr>
          <p:cNvPr id="550" name="Google Shape;550;p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60</a:t>
            </a:fld>
            <a:endParaRPr/>
          </a:p>
        </p:txBody>
      </p:sp>
      <p:graphicFrame>
        <p:nvGraphicFramePr>
          <p:cNvPr id="551" name="Google Shape;551;p72"/>
          <p:cNvGraphicFramePr/>
          <p:nvPr/>
        </p:nvGraphicFramePr>
        <p:xfrm>
          <a:off x="3947675" y="1686940"/>
          <a:ext cx="3000000" cy="3000000"/>
        </p:xfrm>
        <a:graphic>
          <a:graphicData uri="http://schemas.openxmlformats.org/drawingml/2006/table">
            <a:tbl>
              <a:tblPr>
                <a:noFill/>
                <a:tableStyleId>{DB76E5D6-CCF0-48F1-A886-483FD6B0A5EA}</a:tableStyleId>
              </a:tblPr>
              <a:tblGrid>
                <a:gridCol w="1003350">
                  <a:extLst>
                    <a:ext uri="{9D8B030D-6E8A-4147-A177-3AD203B41FA5}">
                      <a16:colId xmlns:a16="http://schemas.microsoft.com/office/drawing/2014/main" val="20000"/>
                    </a:ext>
                  </a:extLst>
                </a:gridCol>
                <a:gridCol w="1725300">
                  <a:extLst>
                    <a:ext uri="{9D8B030D-6E8A-4147-A177-3AD203B41FA5}">
                      <a16:colId xmlns:a16="http://schemas.microsoft.com/office/drawing/2014/main" val="20001"/>
                    </a:ext>
                  </a:extLst>
                </a:gridCol>
                <a:gridCol w="1577725">
                  <a:extLst>
                    <a:ext uri="{9D8B030D-6E8A-4147-A177-3AD203B41FA5}">
                      <a16:colId xmlns:a16="http://schemas.microsoft.com/office/drawing/2014/main" val="20002"/>
                    </a:ext>
                  </a:extLst>
                </a:gridCol>
              </a:tblGrid>
              <a:tr h="386375">
                <a:tc>
                  <a:txBody>
                    <a:bodyPr/>
                    <a:lstStyle/>
                    <a:p>
                      <a:pPr marL="0" lvl="0" indent="0" algn="ctr" rtl="0">
                        <a:spcBef>
                          <a:spcPts val="0"/>
                        </a:spcBef>
                        <a:spcAft>
                          <a:spcPts val="0"/>
                        </a:spcAft>
                        <a:buClr>
                          <a:schemeClr val="dk1"/>
                        </a:buClr>
                        <a:buSzPts val="1100"/>
                        <a:buFont typeface="Arial"/>
                        <a:buNone/>
                      </a:pPr>
                      <a:r>
                        <a:rPr lang="en" sz="1200" b="1">
                          <a:solidFill>
                            <a:schemeClr val="dk1"/>
                          </a:solidFill>
                        </a:rPr>
                        <a:t>Patch</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N1,N4,N6,N7</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t>Held-out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N2</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74</a:t>
                      </a:r>
                      <a:endParaRPr sz="1200"/>
                    </a:p>
                  </a:txBody>
                  <a:tcPr marL="91425" marR="91425" marT="91425" marB="91425"/>
                </a:tc>
                <a:tc>
                  <a:txBody>
                    <a:bodyPr/>
                    <a:lstStyle/>
                    <a:p>
                      <a:pPr marL="0" lvl="0" indent="0" algn="ctr" rtl="0">
                        <a:spcBef>
                          <a:spcPts val="0"/>
                        </a:spcBef>
                        <a:spcAft>
                          <a:spcPts val="0"/>
                        </a:spcAft>
                        <a:buNone/>
                      </a:pPr>
                      <a:r>
                        <a:rPr lang="en" sz="1200"/>
                        <a:t>47</a:t>
                      </a:r>
                      <a:endParaRPr sz="1200"/>
                    </a:p>
                  </a:txBody>
                  <a:tcPr marL="91425" marR="91425" marT="91425" marB="91425"/>
                </a:tc>
                <a:extLst>
                  <a:ext uri="{0D108BD9-81ED-4DB2-BD59-A6C34878D82A}">
                    <a16:rowId xmlns:a16="http://schemas.microsoft.com/office/drawing/2014/main" val="10001"/>
                  </a:ext>
                </a:extLst>
              </a:tr>
              <a:tr h="386375">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83</a:t>
                      </a:r>
                      <a:endParaRPr sz="1200"/>
                    </a:p>
                  </a:txBody>
                  <a:tcPr marL="91425" marR="91425" marT="91425" marB="91425"/>
                </a:tc>
                <a:tc>
                  <a:txBody>
                    <a:bodyPr/>
                    <a:lstStyle/>
                    <a:p>
                      <a:pPr marL="0" lvl="0" indent="0" algn="ctr" rtl="0">
                        <a:spcBef>
                          <a:spcPts val="0"/>
                        </a:spcBef>
                        <a:spcAft>
                          <a:spcPts val="0"/>
                        </a:spcAft>
                        <a:buNone/>
                      </a:pPr>
                      <a:r>
                        <a:rPr lang="en" sz="1200"/>
                        <a:t>54</a:t>
                      </a:r>
                      <a:endParaRPr sz="1200"/>
                    </a:p>
                  </a:txBody>
                  <a:tcPr marL="91425" marR="91425" marT="91425" marB="91425"/>
                </a:tc>
                <a:extLst>
                  <a:ext uri="{0D108BD9-81ED-4DB2-BD59-A6C34878D82A}">
                    <a16:rowId xmlns:a16="http://schemas.microsoft.com/office/drawing/2014/main" val="10002"/>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77</a:t>
                      </a:r>
                      <a:endParaRPr sz="1200"/>
                    </a:p>
                  </a:txBody>
                  <a:tcPr marL="91425" marR="91425" marT="91425" marB="91425"/>
                </a:tc>
                <a:tc>
                  <a:txBody>
                    <a:bodyPr/>
                    <a:lstStyle/>
                    <a:p>
                      <a:pPr marL="0" lvl="0" indent="0" algn="ctr" rtl="0">
                        <a:spcBef>
                          <a:spcPts val="0"/>
                        </a:spcBef>
                        <a:spcAft>
                          <a:spcPts val="0"/>
                        </a:spcAft>
                        <a:buNone/>
                      </a:pPr>
                      <a:r>
                        <a:rPr lang="en" sz="1200"/>
                        <a:t>49</a:t>
                      </a:r>
                      <a:endParaRPr sz="1200"/>
                    </a:p>
                  </a:txBody>
                  <a:tcPr marL="91425" marR="91425" marT="91425" marB="91425"/>
                </a:tc>
                <a:extLst>
                  <a:ext uri="{0D108BD9-81ED-4DB2-BD59-A6C34878D82A}">
                    <a16:rowId xmlns:a16="http://schemas.microsoft.com/office/drawing/2014/main" val="10003"/>
                  </a:ext>
                </a:extLst>
              </a:tr>
              <a:tr h="386375">
                <a:tc>
                  <a:txBody>
                    <a:bodyPr/>
                    <a:lstStyle/>
                    <a:p>
                      <a:pPr marL="0" lvl="0" indent="0" algn="ctr" rtl="0">
                        <a:spcBef>
                          <a:spcPts val="0"/>
                        </a:spcBef>
                        <a:spcAft>
                          <a:spcPts val="0"/>
                        </a:spcAft>
                        <a:buNone/>
                      </a:pPr>
                      <a:r>
                        <a:rPr lang="en" sz="1200">
                          <a:highlight>
                            <a:schemeClr val="lt1"/>
                          </a:highlight>
                        </a:rPr>
                        <a:t>    224</a:t>
                      </a:r>
                      <a:endParaRPr sz="1200">
                        <a:highlight>
                          <a:schemeClr val="lt1"/>
                        </a:highlight>
                      </a:endParaRPr>
                    </a:p>
                  </a:txBody>
                  <a:tcPr marL="91425" marR="91425" marT="91425" marB="91425"/>
                </a:tc>
                <a:tc>
                  <a:txBody>
                    <a:bodyPr/>
                    <a:lstStyle/>
                    <a:p>
                      <a:pPr marL="0" lvl="0" indent="0" algn="ctr" rtl="0">
                        <a:spcBef>
                          <a:spcPts val="0"/>
                        </a:spcBef>
                        <a:spcAft>
                          <a:spcPts val="0"/>
                        </a:spcAft>
                        <a:buNone/>
                      </a:pPr>
                      <a:r>
                        <a:rPr lang="en" sz="1200">
                          <a:highlight>
                            <a:schemeClr val="lt1"/>
                          </a:highlight>
                        </a:rPr>
                        <a:t>80</a:t>
                      </a:r>
                      <a:endParaRPr sz="1200">
                        <a:highlight>
                          <a:schemeClr val="lt1"/>
                        </a:highlight>
                      </a:endParaRPr>
                    </a:p>
                  </a:txBody>
                  <a:tcPr marL="91425" marR="91425" marT="91425" marB="91425"/>
                </a:tc>
                <a:tc>
                  <a:txBody>
                    <a:bodyPr/>
                    <a:lstStyle/>
                    <a:p>
                      <a:pPr marL="0" lvl="0" indent="0" algn="ctr" rtl="0">
                        <a:spcBef>
                          <a:spcPts val="0"/>
                        </a:spcBef>
                        <a:spcAft>
                          <a:spcPts val="0"/>
                        </a:spcAft>
                        <a:buNone/>
                      </a:pPr>
                      <a:r>
                        <a:rPr lang="en" sz="1200">
                          <a:highlight>
                            <a:schemeClr val="lt1"/>
                          </a:highlight>
                        </a:rPr>
                        <a:t>56</a:t>
                      </a:r>
                      <a:endParaRPr sz="1200">
                        <a:highlight>
                          <a:schemeClr val="lt1"/>
                        </a:highlight>
                      </a:endParaRPr>
                    </a:p>
                  </a:txBody>
                  <a:tcPr marL="91425" marR="91425" marT="91425" marB="91425"/>
                </a:tc>
                <a:extLst>
                  <a:ext uri="{0D108BD9-81ED-4DB2-BD59-A6C34878D82A}">
                    <a16:rowId xmlns:a16="http://schemas.microsoft.com/office/drawing/2014/main" val="10004"/>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76</a:t>
                      </a:r>
                      <a:endParaRPr sz="1200"/>
                    </a:p>
                  </a:txBody>
                  <a:tcPr marL="91425" marR="91425" marT="91425" marB="91425"/>
                </a:tc>
                <a:tc>
                  <a:txBody>
                    <a:bodyPr/>
                    <a:lstStyle/>
                    <a:p>
                      <a:pPr marL="0" lvl="0" indent="0" algn="ctr" rtl="0">
                        <a:spcBef>
                          <a:spcPts val="0"/>
                        </a:spcBef>
                        <a:spcAft>
                          <a:spcPts val="0"/>
                        </a:spcAft>
                        <a:buNone/>
                      </a:pPr>
                      <a:r>
                        <a:rPr lang="en" sz="1200"/>
                        <a:t>52</a:t>
                      </a:r>
                      <a:endParaRPr sz="1200"/>
                    </a:p>
                  </a:txBody>
                  <a:tcPr marL="91425" marR="91425" marT="91425" marB="91425"/>
                </a:tc>
                <a:extLst>
                  <a:ext uri="{0D108BD9-81ED-4DB2-BD59-A6C34878D82A}">
                    <a16:rowId xmlns:a16="http://schemas.microsoft.com/office/drawing/2014/main" val="10005"/>
                  </a:ext>
                </a:extLst>
              </a:tr>
              <a:tr h="0">
                <a:tc>
                  <a:txBody>
                    <a:bodyPr/>
                    <a:lstStyle/>
                    <a:p>
                      <a:pPr marL="0" lvl="0" indent="0" algn="ctr" rtl="0">
                        <a:spcBef>
                          <a:spcPts val="0"/>
                        </a:spcBef>
                        <a:spcAft>
                          <a:spcPts val="0"/>
                        </a:spcAft>
                        <a:buNone/>
                      </a:pPr>
                      <a:r>
                        <a:rPr lang="en" sz="1200">
                          <a:highlight>
                            <a:srgbClr val="FFFF00"/>
                          </a:highlight>
                        </a:rPr>
                        <a:t>    224</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85</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58</a:t>
                      </a:r>
                      <a:endParaRPr sz="1200">
                        <a:highlight>
                          <a:srgbClr val="FFFF00"/>
                        </a:highlight>
                      </a:endParaRPr>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552" name="Google Shape;552;p72"/>
          <p:cNvGraphicFramePr/>
          <p:nvPr/>
        </p:nvGraphicFramePr>
        <p:xfrm>
          <a:off x="2528575" y="1686950"/>
          <a:ext cx="3000000" cy="3000000"/>
        </p:xfrm>
        <a:graphic>
          <a:graphicData uri="http://schemas.openxmlformats.org/drawingml/2006/table">
            <a:tbl>
              <a:tblPr>
                <a:noFill/>
                <a:tableStyleId>{DB76E5D6-CCF0-48F1-A886-483FD6B0A5EA}</a:tableStyleId>
              </a:tblPr>
              <a:tblGrid>
                <a:gridCol w="14191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772750">
                <a:tc>
                  <a:txBody>
                    <a:bodyPr/>
                    <a:lstStyle/>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792425">
                <a:tc>
                  <a:txBody>
                    <a:bodyPr/>
                    <a:lstStyle/>
                    <a:p>
                      <a:pPr marL="0" lvl="0" indent="0" algn="l" rtl="0">
                        <a:spcBef>
                          <a:spcPts val="0"/>
                        </a:spcBef>
                        <a:spcAft>
                          <a:spcPts val="0"/>
                        </a:spcAft>
                        <a:buNone/>
                      </a:pPr>
                      <a:r>
                        <a:rPr lang="en" sz="1200"/>
                        <a:t>      70:30</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tc>
                <a:extLst>
                  <a:ext uri="{0D108BD9-81ED-4DB2-BD59-A6C34878D82A}">
                    <a16:rowId xmlns:a16="http://schemas.microsoft.com/office/drawing/2014/main" val="10002"/>
                  </a:ext>
                </a:extLst>
              </a:tr>
              <a:tr h="740975">
                <a:tc>
                  <a:txBody>
                    <a:bodyPr/>
                    <a:lstStyle/>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53" name="Google Shape;553;p72"/>
          <p:cNvGraphicFramePr/>
          <p:nvPr/>
        </p:nvGraphicFramePr>
        <p:xfrm>
          <a:off x="889925" y="1686950"/>
          <a:ext cx="3000000" cy="3000000"/>
        </p:xfrm>
        <a:graphic>
          <a:graphicData uri="http://schemas.openxmlformats.org/drawingml/2006/table">
            <a:tbl>
              <a:tblPr>
                <a:noFill/>
                <a:tableStyleId>{DB76E5D6-CCF0-48F1-A886-483FD6B0A5EA}</a:tableStyleId>
              </a:tblPr>
              <a:tblGrid>
                <a:gridCol w="1636025">
                  <a:extLst>
                    <a:ext uri="{9D8B030D-6E8A-4147-A177-3AD203B41FA5}">
                      <a16:colId xmlns:a16="http://schemas.microsoft.com/office/drawing/2014/main" val="20000"/>
                    </a:ext>
                  </a:extLst>
                </a:gridCol>
              </a:tblGrid>
              <a:tr h="704150">
                <a:tc>
                  <a:txBody>
                    <a:bodyPr/>
                    <a:lstStyle/>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2333475">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sz="1200"/>
                    </a:p>
                    <a:p>
                      <a:pPr marL="0" lvl="0" indent="0" algn="l" rtl="0">
                        <a:spcBef>
                          <a:spcPts val="0"/>
                        </a:spcBef>
                        <a:spcAft>
                          <a:spcPts val="0"/>
                        </a:spcAft>
                        <a:buNone/>
                      </a:pPr>
                      <a:r>
                        <a:rPr lang="en" sz="1200"/>
                        <a:t>    ResNet50</a:t>
                      </a:r>
                      <a:endParaRPr sz="1200"/>
                    </a:p>
                  </a:txBody>
                  <a:tcPr marL="91425" marR="91425" marT="91425" marB="91425"/>
                </a:tc>
                <a:extLst>
                  <a:ext uri="{0D108BD9-81ED-4DB2-BD59-A6C34878D82A}">
                    <a16:rowId xmlns:a16="http://schemas.microsoft.com/office/drawing/2014/main" val="10001"/>
                  </a:ext>
                </a:extLst>
              </a:tr>
            </a:tbl>
          </a:graphicData>
        </a:graphic>
      </p:graphicFrame>
      <p:sp>
        <p:nvSpPr>
          <p:cNvPr id="554" name="Google Shape;554;p72"/>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85% and Held-out test set: 58% in </a:t>
            </a:r>
            <a:r>
              <a:rPr lang="en" b="1">
                <a:solidFill>
                  <a:schemeClr val="dk1"/>
                </a:solidFill>
              </a:rPr>
              <a:t>80:20</a:t>
            </a:r>
            <a:r>
              <a:rPr lang="en">
                <a:solidFill>
                  <a:schemeClr val="dk1"/>
                </a:solidFill>
              </a:rPr>
              <a:t> split ratio</a:t>
            </a:r>
            <a:endParaRPr>
              <a:solidFill>
                <a:schemeClr val="dk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73"/>
          <p:cNvSpPr txBox="1">
            <a:spLocks noGrp="1"/>
          </p:cNvSpPr>
          <p:nvPr>
            <p:ph type="title"/>
          </p:nvPr>
        </p:nvSpPr>
        <p:spPr>
          <a:xfrm>
            <a:off x="274550" y="384225"/>
            <a:ext cx="45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ResNeXt</a:t>
            </a:r>
            <a:endParaRPr sz="2400" b="1"/>
          </a:p>
        </p:txBody>
      </p:sp>
      <p:sp>
        <p:nvSpPr>
          <p:cNvPr id="560" name="Google Shape;560;p7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61</a:t>
            </a:fld>
            <a:endParaRPr/>
          </a:p>
        </p:txBody>
      </p:sp>
      <p:graphicFrame>
        <p:nvGraphicFramePr>
          <p:cNvPr id="561" name="Google Shape;561;p73"/>
          <p:cNvGraphicFramePr/>
          <p:nvPr/>
        </p:nvGraphicFramePr>
        <p:xfrm>
          <a:off x="4105713" y="1786040"/>
          <a:ext cx="3000000" cy="3000000"/>
        </p:xfrm>
        <a:graphic>
          <a:graphicData uri="http://schemas.openxmlformats.org/drawingml/2006/table">
            <a:tbl>
              <a:tblPr>
                <a:noFill/>
                <a:tableStyleId>{DB76E5D6-CCF0-48F1-A886-483FD6B0A5EA}</a:tableStyleId>
              </a:tblPr>
              <a:tblGrid>
                <a:gridCol w="980575">
                  <a:extLst>
                    <a:ext uri="{9D8B030D-6E8A-4147-A177-3AD203B41FA5}">
                      <a16:colId xmlns:a16="http://schemas.microsoft.com/office/drawing/2014/main" val="20000"/>
                    </a:ext>
                  </a:extLst>
                </a:gridCol>
                <a:gridCol w="1661925">
                  <a:extLst>
                    <a:ext uri="{9D8B030D-6E8A-4147-A177-3AD203B41FA5}">
                      <a16:colId xmlns:a16="http://schemas.microsoft.com/office/drawing/2014/main" val="20001"/>
                    </a:ext>
                  </a:extLst>
                </a:gridCol>
                <a:gridCol w="1360200">
                  <a:extLst>
                    <a:ext uri="{9D8B030D-6E8A-4147-A177-3AD203B41FA5}">
                      <a16:colId xmlns:a16="http://schemas.microsoft.com/office/drawing/2014/main" val="20002"/>
                    </a:ext>
                  </a:extLst>
                </a:gridCol>
              </a:tblGrid>
              <a:tr h="548600">
                <a:tc>
                  <a:txBody>
                    <a:bodyPr/>
                    <a:lstStyle/>
                    <a:p>
                      <a:pPr marL="0" lvl="0" indent="0" algn="ctr" rtl="0">
                        <a:spcBef>
                          <a:spcPts val="0"/>
                        </a:spcBef>
                        <a:spcAft>
                          <a:spcPts val="0"/>
                        </a:spcAft>
                        <a:buClr>
                          <a:schemeClr val="dk1"/>
                        </a:buClr>
                        <a:buSzPts val="1100"/>
                        <a:buFont typeface="Arial"/>
                        <a:buNone/>
                      </a:pPr>
                      <a:r>
                        <a:rPr lang="en" sz="1200" b="1">
                          <a:solidFill>
                            <a:schemeClr val="dk1"/>
                          </a:solidFill>
                        </a:rPr>
                        <a:t>Patch</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N1,N4,N6,N7</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t>Held-out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N2</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72</a:t>
                      </a:r>
                      <a:endParaRPr sz="1200"/>
                    </a:p>
                  </a:txBody>
                  <a:tcPr marL="91425" marR="91425" marT="91425" marB="91425"/>
                </a:tc>
                <a:tc>
                  <a:txBody>
                    <a:bodyPr/>
                    <a:lstStyle/>
                    <a:p>
                      <a:pPr marL="0" lvl="0" indent="0" algn="ctr" rtl="0">
                        <a:spcBef>
                          <a:spcPts val="0"/>
                        </a:spcBef>
                        <a:spcAft>
                          <a:spcPts val="0"/>
                        </a:spcAft>
                        <a:buNone/>
                      </a:pPr>
                      <a:r>
                        <a:rPr lang="en" sz="1200"/>
                        <a:t>48</a:t>
                      </a:r>
                      <a:endParaRPr sz="1200"/>
                    </a:p>
                  </a:txBody>
                  <a:tcPr marL="91425" marR="91425" marT="91425" marB="91425"/>
                </a:tc>
                <a:extLst>
                  <a:ext uri="{0D108BD9-81ED-4DB2-BD59-A6C34878D82A}">
                    <a16:rowId xmlns:a16="http://schemas.microsoft.com/office/drawing/2014/main" val="10001"/>
                  </a:ext>
                </a:extLst>
              </a:tr>
              <a:tr h="386375">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82</a:t>
                      </a:r>
                      <a:endParaRPr sz="1200"/>
                    </a:p>
                  </a:txBody>
                  <a:tcPr marL="91425" marR="91425" marT="91425" marB="91425"/>
                </a:tc>
                <a:tc>
                  <a:txBody>
                    <a:bodyPr/>
                    <a:lstStyle/>
                    <a:p>
                      <a:pPr marL="0" lvl="0" indent="0" algn="ctr" rtl="0">
                        <a:spcBef>
                          <a:spcPts val="0"/>
                        </a:spcBef>
                        <a:spcAft>
                          <a:spcPts val="0"/>
                        </a:spcAft>
                        <a:buNone/>
                      </a:pPr>
                      <a:r>
                        <a:rPr lang="en" sz="1200"/>
                        <a:t>53</a:t>
                      </a:r>
                      <a:endParaRPr sz="1200"/>
                    </a:p>
                  </a:txBody>
                  <a:tcPr marL="91425" marR="91425" marT="91425" marB="91425"/>
                </a:tc>
                <a:extLst>
                  <a:ext uri="{0D108BD9-81ED-4DB2-BD59-A6C34878D82A}">
                    <a16:rowId xmlns:a16="http://schemas.microsoft.com/office/drawing/2014/main" val="10002"/>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77</a:t>
                      </a:r>
                      <a:endParaRPr sz="1200"/>
                    </a:p>
                  </a:txBody>
                  <a:tcPr marL="91425" marR="91425" marT="91425" marB="91425"/>
                </a:tc>
                <a:tc>
                  <a:txBody>
                    <a:bodyPr/>
                    <a:lstStyle/>
                    <a:p>
                      <a:pPr marL="0" lvl="0" indent="0" algn="ctr" rtl="0">
                        <a:spcBef>
                          <a:spcPts val="0"/>
                        </a:spcBef>
                        <a:spcAft>
                          <a:spcPts val="0"/>
                        </a:spcAft>
                        <a:buNone/>
                      </a:pPr>
                      <a:r>
                        <a:rPr lang="en" sz="1200"/>
                        <a:t>52</a:t>
                      </a:r>
                      <a:endParaRPr sz="1200"/>
                    </a:p>
                  </a:txBody>
                  <a:tcPr marL="91425" marR="91425" marT="91425" marB="91425"/>
                </a:tc>
                <a:extLst>
                  <a:ext uri="{0D108BD9-81ED-4DB2-BD59-A6C34878D82A}">
                    <a16:rowId xmlns:a16="http://schemas.microsoft.com/office/drawing/2014/main" val="10003"/>
                  </a:ext>
                </a:extLst>
              </a:tr>
              <a:tr h="386375">
                <a:tc>
                  <a:txBody>
                    <a:bodyPr/>
                    <a:lstStyle/>
                    <a:p>
                      <a:pPr marL="0" lvl="0" indent="0" algn="ctr" rtl="0">
                        <a:spcBef>
                          <a:spcPts val="0"/>
                        </a:spcBef>
                        <a:spcAft>
                          <a:spcPts val="0"/>
                        </a:spcAft>
                        <a:buNone/>
                      </a:pPr>
                      <a:r>
                        <a:rPr lang="en" sz="1200">
                          <a:highlight>
                            <a:schemeClr val="lt1"/>
                          </a:highlight>
                        </a:rPr>
                        <a:t>    224</a:t>
                      </a:r>
                      <a:endParaRPr sz="1200">
                        <a:highlight>
                          <a:schemeClr val="lt1"/>
                        </a:highlight>
                      </a:endParaRPr>
                    </a:p>
                  </a:txBody>
                  <a:tcPr marL="91425" marR="91425" marT="91425" marB="91425"/>
                </a:tc>
                <a:tc>
                  <a:txBody>
                    <a:bodyPr/>
                    <a:lstStyle/>
                    <a:p>
                      <a:pPr marL="0" lvl="0" indent="0" algn="ctr" rtl="0">
                        <a:spcBef>
                          <a:spcPts val="0"/>
                        </a:spcBef>
                        <a:spcAft>
                          <a:spcPts val="0"/>
                        </a:spcAft>
                        <a:buNone/>
                      </a:pPr>
                      <a:r>
                        <a:rPr lang="en" sz="1200">
                          <a:highlight>
                            <a:schemeClr val="lt1"/>
                          </a:highlight>
                        </a:rPr>
                        <a:t>85</a:t>
                      </a:r>
                      <a:endParaRPr sz="1200">
                        <a:highlight>
                          <a:schemeClr val="lt1"/>
                        </a:highlight>
                      </a:endParaRPr>
                    </a:p>
                  </a:txBody>
                  <a:tcPr marL="91425" marR="91425" marT="91425" marB="91425"/>
                </a:tc>
                <a:tc>
                  <a:txBody>
                    <a:bodyPr/>
                    <a:lstStyle/>
                    <a:p>
                      <a:pPr marL="0" lvl="0" indent="0" algn="ctr" rtl="0">
                        <a:spcBef>
                          <a:spcPts val="0"/>
                        </a:spcBef>
                        <a:spcAft>
                          <a:spcPts val="0"/>
                        </a:spcAft>
                        <a:buNone/>
                      </a:pPr>
                      <a:r>
                        <a:rPr lang="en" sz="1200">
                          <a:highlight>
                            <a:schemeClr val="lt1"/>
                          </a:highlight>
                        </a:rPr>
                        <a:t>53</a:t>
                      </a:r>
                      <a:endParaRPr sz="1200">
                        <a:highlight>
                          <a:schemeClr val="lt1"/>
                        </a:highlight>
                      </a:endParaRPr>
                    </a:p>
                  </a:txBody>
                  <a:tcPr marL="91425" marR="91425" marT="91425" marB="91425"/>
                </a:tc>
                <a:extLst>
                  <a:ext uri="{0D108BD9-81ED-4DB2-BD59-A6C34878D82A}">
                    <a16:rowId xmlns:a16="http://schemas.microsoft.com/office/drawing/2014/main" val="10004"/>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75</a:t>
                      </a:r>
                      <a:endParaRPr sz="1200"/>
                    </a:p>
                  </a:txBody>
                  <a:tcPr marL="91425" marR="91425" marT="91425" marB="91425"/>
                </a:tc>
                <a:tc>
                  <a:txBody>
                    <a:bodyPr/>
                    <a:lstStyle/>
                    <a:p>
                      <a:pPr marL="0" lvl="0" indent="0" algn="ctr" rtl="0">
                        <a:spcBef>
                          <a:spcPts val="0"/>
                        </a:spcBef>
                        <a:spcAft>
                          <a:spcPts val="0"/>
                        </a:spcAft>
                        <a:buNone/>
                      </a:pPr>
                      <a:r>
                        <a:rPr lang="en" sz="1200"/>
                        <a:t>50</a:t>
                      </a:r>
                      <a:endParaRPr sz="1200"/>
                    </a:p>
                  </a:txBody>
                  <a:tcPr marL="91425" marR="91425" marT="91425" marB="91425"/>
                </a:tc>
                <a:extLst>
                  <a:ext uri="{0D108BD9-81ED-4DB2-BD59-A6C34878D82A}">
                    <a16:rowId xmlns:a16="http://schemas.microsoft.com/office/drawing/2014/main" val="10005"/>
                  </a:ext>
                </a:extLst>
              </a:tr>
              <a:tr h="365725">
                <a:tc>
                  <a:txBody>
                    <a:bodyPr/>
                    <a:lstStyle/>
                    <a:p>
                      <a:pPr marL="0" lvl="0" indent="0" algn="ctr" rtl="0">
                        <a:spcBef>
                          <a:spcPts val="0"/>
                        </a:spcBef>
                        <a:spcAft>
                          <a:spcPts val="0"/>
                        </a:spcAft>
                        <a:buNone/>
                      </a:pPr>
                      <a:r>
                        <a:rPr lang="en" sz="1200">
                          <a:highlight>
                            <a:srgbClr val="FFFF00"/>
                          </a:highlight>
                        </a:rPr>
                        <a:t>    224</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85</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53</a:t>
                      </a:r>
                      <a:endParaRPr sz="1200">
                        <a:highlight>
                          <a:srgbClr val="FFFF00"/>
                        </a:highlight>
                      </a:endParaRPr>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562" name="Google Shape;562;p73"/>
          <p:cNvGraphicFramePr/>
          <p:nvPr/>
        </p:nvGraphicFramePr>
        <p:xfrm>
          <a:off x="2686613" y="1786050"/>
          <a:ext cx="3000000" cy="3000000"/>
        </p:xfrm>
        <a:graphic>
          <a:graphicData uri="http://schemas.openxmlformats.org/drawingml/2006/table">
            <a:tbl>
              <a:tblPr>
                <a:noFill/>
                <a:tableStyleId>{DB76E5D6-CCF0-48F1-A886-483FD6B0A5EA}</a:tableStyleId>
              </a:tblPr>
              <a:tblGrid>
                <a:gridCol w="14191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772750">
                <a:tc>
                  <a:txBody>
                    <a:bodyPr/>
                    <a:lstStyle/>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781300">
                <a:tc>
                  <a:txBody>
                    <a:bodyPr/>
                    <a:lstStyle/>
                    <a:p>
                      <a:pPr marL="0" lvl="0" indent="0" algn="l" rtl="0">
                        <a:spcBef>
                          <a:spcPts val="0"/>
                        </a:spcBef>
                        <a:spcAft>
                          <a:spcPts val="0"/>
                        </a:spcAft>
                        <a:buNone/>
                      </a:pPr>
                      <a:r>
                        <a:rPr lang="en" sz="1200"/>
                        <a:t>      70:30</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tc>
                <a:extLst>
                  <a:ext uri="{0D108BD9-81ED-4DB2-BD59-A6C34878D82A}">
                    <a16:rowId xmlns:a16="http://schemas.microsoft.com/office/drawing/2014/main" val="10002"/>
                  </a:ext>
                </a:extLst>
              </a:tr>
              <a:tr h="752100">
                <a:tc>
                  <a:txBody>
                    <a:bodyPr/>
                    <a:lstStyle/>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63" name="Google Shape;563;p73"/>
          <p:cNvGraphicFramePr/>
          <p:nvPr/>
        </p:nvGraphicFramePr>
        <p:xfrm>
          <a:off x="1035588" y="1786050"/>
          <a:ext cx="3000000" cy="3000000"/>
        </p:xfrm>
        <a:graphic>
          <a:graphicData uri="http://schemas.openxmlformats.org/drawingml/2006/table">
            <a:tbl>
              <a:tblPr>
                <a:noFill/>
                <a:tableStyleId>{DB76E5D6-CCF0-48F1-A886-483FD6B0A5EA}</a:tableStyleId>
              </a:tblPr>
              <a:tblGrid>
                <a:gridCol w="16484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2306150">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    </a:t>
                      </a:r>
                      <a:r>
                        <a:rPr lang="en" sz="1200"/>
                        <a:t>ResNext</a:t>
                      </a:r>
                      <a:endParaRPr sz="1200"/>
                    </a:p>
                  </a:txBody>
                  <a:tcPr marL="91425" marR="91425" marT="91425" marB="91425"/>
                </a:tc>
                <a:extLst>
                  <a:ext uri="{0D108BD9-81ED-4DB2-BD59-A6C34878D82A}">
                    <a16:rowId xmlns:a16="http://schemas.microsoft.com/office/drawing/2014/main" val="10001"/>
                  </a:ext>
                </a:extLst>
              </a:tr>
            </a:tbl>
          </a:graphicData>
        </a:graphic>
      </p:graphicFrame>
      <p:sp>
        <p:nvSpPr>
          <p:cNvPr id="564" name="Google Shape;564;p73"/>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85% and Held-out test set: 53% in </a:t>
            </a:r>
            <a:r>
              <a:rPr lang="en" b="1">
                <a:solidFill>
                  <a:schemeClr val="dk1"/>
                </a:solidFill>
              </a:rPr>
              <a:t>80:20</a:t>
            </a:r>
            <a:r>
              <a:rPr lang="en">
                <a:solidFill>
                  <a:schemeClr val="dk1"/>
                </a:solidFill>
              </a:rPr>
              <a:t> split ratio</a:t>
            </a:r>
            <a:endParaRPr>
              <a:solidFill>
                <a:schemeClr val="dk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74"/>
          <p:cNvSpPr txBox="1">
            <a:spLocks noGrp="1"/>
          </p:cNvSpPr>
          <p:nvPr>
            <p:ph type="title"/>
          </p:nvPr>
        </p:nvSpPr>
        <p:spPr>
          <a:xfrm>
            <a:off x="274550" y="384225"/>
            <a:ext cx="5898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SqueezeNet</a:t>
            </a:r>
            <a:endParaRPr sz="2400" b="1"/>
          </a:p>
          <a:p>
            <a:pPr marL="0" lvl="0" indent="0" algn="l" rtl="0">
              <a:spcBef>
                <a:spcPts val="0"/>
              </a:spcBef>
              <a:spcAft>
                <a:spcPts val="0"/>
              </a:spcAft>
              <a:buNone/>
            </a:pPr>
            <a:endParaRPr/>
          </a:p>
        </p:txBody>
      </p:sp>
      <p:sp>
        <p:nvSpPr>
          <p:cNvPr id="570" name="Google Shape;570;p7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62</a:t>
            </a:fld>
            <a:endParaRPr/>
          </a:p>
        </p:txBody>
      </p:sp>
      <p:graphicFrame>
        <p:nvGraphicFramePr>
          <p:cNvPr id="571" name="Google Shape;571;p74"/>
          <p:cNvGraphicFramePr/>
          <p:nvPr/>
        </p:nvGraphicFramePr>
        <p:xfrm>
          <a:off x="3851650" y="1790315"/>
          <a:ext cx="3000000" cy="3000000"/>
        </p:xfrm>
        <a:graphic>
          <a:graphicData uri="http://schemas.openxmlformats.org/drawingml/2006/table">
            <a:tbl>
              <a:tblPr>
                <a:noFill/>
                <a:tableStyleId>{DB76E5D6-CCF0-48F1-A886-483FD6B0A5EA}</a:tableStyleId>
              </a:tblPr>
              <a:tblGrid>
                <a:gridCol w="927575">
                  <a:extLst>
                    <a:ext uri="{9D8B030D-6E8A-4147-A177-3AD203B41FA5}">
                      <a16:colId xmlns:a16="http://schemas.microsoft.com/office/drawing/2014/main" val="20000"/>
                    </a:ext>
                  </a:extLst>
                </a:gridCol>
                <a:gridCol w="1647900">
                  <a:extLst>
                    <a:ext uri="{9D8B030D-6E8A-4147-A177-3AD203B41FA5}">
                      <a16:colId xmlns:a16="http://schemas.microsoft.com/office/drawing/2014/main" val="20001"/>
                    </a:ext>
                  </a:extLst>
                </a:gridCol>
                <a:gridCol w="1520175">
                  <a:extLst>
                    <a:ext uri="{9D8B030D-6E8A-4147-A177-3AD203B41FA5}">
                      <a16:colId xmlns:a16="http://schemas.microsoft.com/office/drawing/2014/main" val="20002"/>
                    </a:ext>
                  </a:extLst>
                </a:gridCol>
              </a:tblGrid>
              <a:tr h="731475">
                <a:tc>
                  <a:txBody>
                    <a:bodyPr/>
                    <a:lstStyle/>
                    <a:p>
                      <a:pPr marL="0" lvl="0" indent="0" algn="ctr" rtl="0">
                        <a:spcBef>
                          <a:spcPts val="0"/>
                        </a:spcBef>
                        <a:spcAft>
                          <a:spcPts val="0"/>
                        </a:spcAft>
                        <a:buClr>
                          <a:schemeClr val="dk1"/>
                        </a:buClr>
                        <a:buSzPts val="1100"/>
                        <a:buFont typeface="Arial"/>
                        <a:buNone/>
                      </a:pPr>
                      <a:r>
                        <a:rPr lang="en" sz="1200" b="1">
                          <a:solidFill>
                            <a:schemeClr val="dk1"/>
                          </a:solidFill>
                        </a:rPr>
                        <a:t>Patch</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N1,N4,N6,N7</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t>Held-out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N2</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72</a:t>
                      </a:r>
                      <a:endParaRPr sz="1200"/>
                    </a:p>
                  </a:txBody>
                  <a:tcPr marL="91425" marR="91425" marT="91425" marB="91425"/>
                </a:tc>
                <a:tc>
                  <a:txBody>
                    <a:bodyPr/>
                    <a:lstStyle/>
                    <a:p>
                      <a:pPr marL="0" lvl="0" indent="0" algn="ctr" rtl="0">
                        <a:spcBef>
                          <a:spcPts val="0"/>
                        </a:spcBef>
                        <a:spcAft>
                          <a:spcPts val="0"/>
                        </a:spcAft>
                        <a:buNone/>
                      </a:pPr>
                      <a:r>
                        <a:rPr lang="en" sz="1200"/>
                        <a:t>46</a:t>
                      </a:r>
                      <a:endParaRPr sz="1200"/>
                    </a:p>
                  </a:txBody>
                  <a:tcPr marL="91425" marR="91425" marT="91425" marB="91425"/>
                </a:tc>
                <a:extLst>
                  <a:ext uri="{0D108BD9-81ED-4DB2-BD59-A6C34878D82A}">
                    <a16:rowId xmlns:a16="http://schemas.microsoft.com/office/drawing/2014/main" val="10001"/>
                  </a:ext>
                </a:extLst>
              </a:tr>
              <a:tr h="386375">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79</a:t>
                      </a:r>
                      <a:endParaRPr sz="1200"/>
                    </a:p>
                  </a:txBody>
                  <a:tcPr marL="91425" marR="91425" marT="91425" marB="91425"/>
                </a:tc>
                <a:tc>
                  <a:txBody>
                    <a:bodyPr/>
                    <a:lstStyle/>
                    <a:p>
                      <a:pPr marL="0" lvl="0" indent="0" algn="ctr" rtl="0">
                        <a:spcBef>
                          <a:spcPts val="0"/>
                        </a:spcBef>
                        <a:spcAft>
                          <a:spcPts val="0"/>
                        </a:spcAft>
                        <a:buNone/>
                      </a:pPr>
                      <a:r>
                        <a:rPr lang="en" sz="1200"/>
                        <a:t>50</a:t>
                      </a:r>
                      <a:endParaRPr sz="1200"/>
                    </a:p>
                  </a:txBody>
                  <a:tcPr marL="91425" marR="91425" marT="91425" marB="91425"/>
                </a:tc>
                <a:extLst>
                  <a:ext uri="{0D108BD9-81ED-4DB2-BD59-A6C34878D82A}">
                    <a16:rowId xmlns:a16="http://schemas.microsoft.com/office/drawing/2014/main" val="10002"/>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73</a:t>
                      </a:r>
                      <a:endParaRPr sz="1200"/>
                    </a:p>
                  </a:txBody>
                  <a:tcPr marL="91425" marR="91425" marT="91425" marB="91425"/>
                </a:tc>
                <a:tc>
                  <a:txBody>
                    <a:bodyPr/>
                    <a:lstStyle/>
                    <a:p>
                      <a:pPr marL="0" lvl="0" indent="0" algn="ctr" rtl="0">
                        <a:spcBef>
                          <a:spcPts val="0"/>
                        </a:spcBef>
                        <a:spcAft>
                          <a:spcPts val="0"/>
                        </a:spcAft>
                        <a:buNone/>
                      </a:pPr>
                      <a:r>
                        <a:rPr lang="en" sz="1200"/>
                        <a:t>44</a:t>
                      </a:r>
                      <a:endParaRPr sz="1200"/>
                    </a:p>
                  </a:txBody>
                  <a:tcPr marL="91425" marR="91425" marT="91425" marB="91425"/>
                </a:tc>
                <a:extLst>
                  <a:ext uri="{0D108BD9-81ED-4DB2-BD59-A6C34878D82A}">
                    <a16:rowId xmlns:a16="http://schemas.microsoft.com/office/drawing/2014/main" val="10003"/>
                  </a:ext>
                </a:extLst>
              </a:tr>
              <a:tr h="386375">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78</a:t>
                      </a:r>
                      <a:endParaRPr sz="1200"/>
                    </a:p>
                  </a:txBody>
                  <a:tcPr marL="91425" marR="91425" marT="91425" marB="91425"/>
                </a:tc>
                <a:tc>
                  <a:txBody>
                    <a:bodyPr/>
                    <a:lstStyle/>
                    <a:p>
                      <a:pPr marL="0" lvl="0" indent="0" algn="ctr" rtl="0">
                        <a:spcBef>
                          <a:spcPts val="0"/>
                        </a:spcBef>
                        <a:spcAft>
                          <a:spcPts val="0"/>
                        </a:spcAft>
                        <a:buNone/>
                      </a:pPr>
                      <a:r>
                        <a:rPr lang="en" sz="1200"/>
                        <a:t>48</a:t>
                      </a:r>
                      <a:endParaRPr sz="1200"/>
                    </a:p>
                  </a:txBody>
                  <a:tcPr marL="91425" marR="91425" marT="91425" marB="91425"/>
                </a:tc>
                <a:extLst>
                  <a:ext uri="{0D108BD9-81ED-4DB2-BD59-A6C34878D82A}">
                    <a16:rowId xmlns:a16="http://schemas.microsoft.com/office/drawing/2014/main" val="10004"/>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73</a:t>
                      </a:r>
                      <a:endParaRPr sz="1200"/>
                    </a:p>
                  </a:txBody>
                  <a:tcPr marL="91425" marR="91425" marT="91425" marB="91425"/>
                </a:tc>
                <a:tc>
                  <a:txBody>
                    <a:bodyPr/>
                    <a:lstStyle/>
                    <a:p>
                      <a:pPr marL="0" lvl="0" indent="0" algn="ctr" rtl="0">
                        <a:spcBef>
                          <a:spcPts val="0"/>
                        </a:spcBef>
                        <a:spcAft>
                          <a:spcPts val="0"/>
                        </a:spcAft>
                        <a:buNone/>
                      </a:pPr>
                      <a:r>
                        <a:rPr lang="en" sz="1200"/>
                        <a:t>48</a:t>
                      </a:r>
                      <a:endParaRPr sz="1200"/>
                    </a:p>
                  </a:txBody>
                  <a:tcPr marL="91425" marR="91425" marT="91425" marB="91425"/>
                </a:tc>
                <a:extLst>
                  <a:ext uri="{0D108BD9-81ED-4DB2-BD59-A6C34878D82A}">
                    <a16:rowId xmlns:a16="http://schemas.microsoft.com/office/drawing/2014/main" val="10005"/>
                  </a:ext>
                </a:extLst>
              </a:tr>
              <a:tr h="365725">
                <a:tc>
                  <a:txBody>
                    <a:bodyPr/>
                    <a:lstStyle/>
                    <a:p>
                      <a:pPr marL="0" lvl="0" indent="0" algn="ctr" rtl="0">
                        <a:spcBef>
                          <a:spcPts val="0"/>
                        </a:spcBef>
                        <a:spcAft>
                          <a:spcPts val="0"/>
                        </a:spcAft>
                        <a:buNone/>
                      </a:pPr>
                      <a:r>
                        <a:rPr lang="en" sz="1200">
                          <a:highlight>
                            <a:srgbClr val="FFFF00"/>
                          </a:highlight>
                        </a:rPr>
                        <a:t>    224</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80</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51</a:t>
                      </a:r>
                      <a:endParaRPr sz="1200">
                        <a:highlight>
                          <a:srgbClr val="FFFF00"/>
                        </a:highlight>
                      </a:endParaRPr>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572" name="Google Shape;572;p74"/>
          <p:cNvGraphicFramePr/>
          <p:nvPr/>
        </p:nvGraphicFramePr>
        <p:xfrm>
          <a:off x="2581275" y="1786050"/>
          <a:ext cx="3000000" cy="3000000"/>
        </p:xfrm>
        <a:graphic>
          <a:graphicData uri="http://schemas.openxmlformats.org/drawingml/2006/table">
            <a:tbl>
              <a:tblPr>
                <a:noFill/>
                <a:tableStyleId>{DB76E5D6-CCF0-48F1-A886-483FD6B0A5EA}</a:tableStyleId>
              </a:tblPr>
              <a:tblGrid>
                <a:gridCol w="1270375">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772750">
                <a:tc>
                  <a:txBody>
                    <a:bodyPr/>
                    <a:lstStyle/>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792425">
                <a:tc>
                  <a:txBody>
                    <a:bodyPr/>
                    <a:lstStyle/>
                    <a:p>
                      <a:pPr marL="0" lvl="0" indent="0" algn="l" rtl="0">
                        <a:spcBef>
                          <a:spcPts val="0"/>
                        </a:spcBef>
                        <a:spcAft>
                          <a:spcPts val="0"/>
                        </a:spcAft>
                        <a:buNone/>
                      </a:pPr>
                      <a:r>
                        <a:rPr lang="en" sz="1200"/>
                        <a:t>      70:30</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tc>
                <a:extLst>
                  <a:ext uri="{0D108BD9-81ED-4DB2-BD59-A6C34878D82A}">
                    <a16:rowId xmlns:a16="http://schemas.microsoft.com/office/drawing/2014/main" val="10002"/>
                  </a:ext>
                </a:extLst>
              </a:tr>
              <a:tr h="740975">
                <a:tc>
                  <a:txBody>
                    <a:bodyPr/>
                    <a:lstStyle/>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73" name="Google Shape;573;p74"/>
          <p:cNvGraphicFramePr/>
          <p:nvPr/>
        </p:nvGraphicFramePr>
        <p:xfrm>
          <a:off x="930250" y="1786050"/>
          <a:ext cx="3000000" cy="3000000"/>
        </p:xfrm>
        <a:graphic>
          <a:graphicData uri="http://schemas.openxmlformats.org/drawingml/2006/table">
            <a:tbl>
              <a:tblPr>
                <a:noFill/>
                <a:tableStyleId>{DB76E5D6-CCF0-48F1-A886-483FD6B0A5EA}</a:tableStyleId>
              </a:tblPr>
              <a:tblGrid>
                <a:gridCol w="1648400">
                  <a:extLst>
                    <a:ext uri="{9D8B030D-6E8A-4147-A177-3AD203B41FA5}">
                      <a16:colId xmlns:a16="http://schemas.microsoft.com/office/drawing/2014/main" val="20000"/>
                    </a:ext>
                  </a:extLst>
                </a:gridCol>
              </a:tblGrid>
              <a:tr h="720000">
                <a:tc>
                  <a:txBody>
                    <a:bodyPr/>
                    <a:lstStyle/>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2309075">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    SqueezeNet</a:t>
                      </a:r>
                      <a:endParaRPr/>
                    </a:p>
                  </a:txBody>
                  <a:tcPr marL="91425" marR="91425" marT="91425" marB="91425"/>
                </a:tc>
                <a:extLst>
                  <a:ext uri="{0D108BD9-81ED-4DB2-BD59-A6C34878D82A}">
                    <a16:rowId xmlns:a16="http://schemas.microsoft.com/office/drawing/2014/main" val="10001"/>
                  </a:ext>
                </a:extLst>
              </a:tr>
            </a:tbl>
          </a:graphicData>
        </a:graphic>
      </p:graphicFrame>
      <p:sp>
        <p:nvSpPr>
          <p:cNvPr id="574" name="Google Shape;574;p74"/>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80% and Held-out test set: 51% in </a:t>
            </a:r>
            <a:r>
              <a:rPr lang="en" b="1">
                <a:solidFill>
                  <a:schemeClr val="dk1"/>
                </a:solidFill>
              </a:rPr>
              <a:t>80:20</a:t>
            </a:r>
            <a:r>
              <a:rPr lang="en">
                <a:solidFill>
                  <a:schemeClr val="dk1"/>
                </a:solidFill>
              </a:rPr>
              <a:t> split ratio</a:t>
            </a:r>
            <a:endParaRPr>
              <a:solidFill>
                <a:schemeClr val="dk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75"/>
          <p:cNvSpPr txBox="1">
            <a:spLocks noGrp="1"/>
          </p:cNvSpPr>
          <p:nvPr>
            <p:ph type="title"/>
          </p:nvPr>
        </p:nvSpPr>
        <p:spPr>
          <a:xfrm>
            <a:off x="274550" y="384225"/>
            <a:ext cx="45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VGG11</a:t>
            </a:r>
            <a:endParaRPr sz="2400" b="1"/>
          </a:p>
          <a:p>
            <a:pPr marL="0" lvl="0" indent="0" algn="l" rtl="0">
              <a:spcBef>
                <a:spcPts val="0"/>
              </a:spcBef>
              <a:spcAft>
                <a:spcPts val="0"/>
              </a:spcAft>
              <a:buNone/>
            </a:pPr>
            <a:endParaRPr/>
          </a:p>
        </p:txBody>
      </p:sp>
      <p:sp>
        <p:nvSpPr>
          <p:cNvPr id="580" name="Google Shape;580;p7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63</a:t>
            </a:fld>
            <a:endParaRPr/>
          </a:p>
        </p:txBody>
      </p:sp>
      <p:graphicFrame>
        <p:nvGraphicFramePr>
          <p:cNvPr id="581" name="Google Shape;581;p75"/>
          <p:cNvGraphicFramePr/>
          <p:nvPr/>
        </p:nvGraphicFramePr>
        <p:xfrm>
          <a:off x="3903000" y="1747103"/>
          <a:ext cx="3000000" cy="3000000"/>
        </p:xfrm>
        <a:graphic>
          <a:graphicData uri="http://schemas.openxmlformats.org/drawingml/2006/table">
            <a:tbl>
              <a:tblPr>
                <a:noFill/>
                <a:tableStyleId>{DB76E5D6-CCF0-48F1-A886-483FD6B0A5EA}</a:tableStyleId>
              </a:tblPr>
              <a:tblGrid>
                <a:gridCol w="1026675">
                  <a:extLst>
                    <a:ext uri="{9D8B030D-6E8A-4147-A177-3AD203B41FA5}">
                      <a16:colId xmlns:a16="http://schemas.microsoft.com/office/drawing/2014/main" val="20000"/>
                    </a:ext>
                  </a:extLst>
                </a:gridCol>
                <a:gridCol w="1704425">
                  <a:extLst>
                    <a:ext uri="{9D8B030D-6E8A-4147-A177-3AD203B41FA5}">
                      <a16:colId xmlns:a16="http://schemas.microsoft.com/office/drawing/2014/main" val="20001"/>
                    </a:ext>
                  </a:extLst>
                </a:gridCol>
                <a:gridCol w="1376950">
                  <a:extLst>
                    <a:ext uri="{9D8B030D-6E8A-4147-A177-3AD203B41FA5}">
                      <a16:colId xmlns:a16="http://schemas.microsoft.com/office/drawing/2014/main" val="20002"/>
                    </a:ext>
                  </a:extLst>
                </a:gridCol>
              </a:tblGrid>
              <a:tr h="731475">
                <a:tc>
                  <a:txBody>
                    <a:bodyPr/>
                    <a:lstStyle/>
                    <a:p>
                      <a:pPr marL="0" lvl="0" indent="0" algn="ctr" rtl="0">
                        <a:spcBef>
                          <a:spcPts val="0"/>
                        </a:spcBef>
                        <a:spcAft>
                          <a:spcPts val="0"/>
                        </a:spcAft>
                        <a:buClr>
                          <a:schemeClr val="dk1"/>
                        </a:buClr>
                        <a:buSzPts val="1100"/>
                        <a:buFont typeface="Arial"/>
                        <a:buNone/>
                      </a:pPr>
                      <a:r>
                        <a:rPr lang="en" sz="1200" b="1">
                          <a:solidFill>
                            <a:schemeClr val="dk1"/>
                          </a:solidFill>
                        </a:rPr>
                        <a:t>Patch</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N1,N4,N6,N7</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t>Held-out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N2</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76</a:t>
                      </a:r>
                      <a:endParaRPr sz="1200"/>
                    </a:p>
                  </a:txBody>
                  <a:tcPr marL="91425" marR="91425" marT="91425" marB="91425"/>
                </a:tc>
                <a:tc>
                  <a:txBody>
                    <a:bodyPr/>
                    <a:lstStyle/>
                    <a:p>
                      <a:pPr marL="0" lvl="0" indent="0" algn="ctr" rtl="0">
                        <a:spcBef>
                          <a:spcPts val="0"/>
                        </a:spcBef>
                        <a:spcAft>
                          <a:spcPts val="0"/>
                        </a:spcAft>
                        <a:buNone/>
                      </a:pPr>
                      <a:r>
                        <a:rPr lang="en" sz="1200"/>
                        <a:t>52</a:t>
                      </a:r>
                      <a:endParaRPr sz="1200"/>
                    </a:p>
                  </a:txBody>
                  <a:tcPr marL="91425" marR="91425" marT="91425" marB="91425"/>
                </a:tc>
                <a:extLst>
                  <a:ext uri="{0D108BD9-81ED-4DB2-BD59-A6C34878D82A}">
                    <a16:rowId xmlns:a16="http://schemas.microsoft.com/office/drawing/2014/main" val="10001"/>
                  </a:ext>
                </a:extLst>
              </a:tr>
              <a:tr h="386375">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82</a:t>
                      </a:r>
                      <a:endParaRPr sz="1200"/>
                    </a:p>
                  </a:txBody>
                  <a:tcPr marL="91425" marR="91425" marT="91425" marB="91425"/>
                </a:tc>
                <a:tc>
                  <a:txBody>
                    <a:bodyPr/>
                    <a:lstStyle/>
                    <a:p>
                      <a:pPr marL="0" lvl="0" indent="0" algn="ctr" rtl="0">
                        <a:spcBef>
                          <a:spcPts val="0"/>
                        </a:spcBef>
                        <a:spcAft>
                          <a:spcPts val="0"/>
                        </a:spcAft>
                        <a:buNone/>
                      </a:pPr>
                      <a:r>
                        <a:rPr lang="en" sz="1200"/>
                        <a:t>54</a:t>
                      </a:r>
                      <a:endParaRPr sz="1200"/>
                    </a:p>
                  </a:txBody>
                  <a:tcPr marL="91425" marR="91425" marT="91425" marB="91425"/>
                </a:tc>
                <a:extLst>
                  <a:ext uri="{0D108BD9-81ED-4DB2-BD59-A6C34878D82A}">
                    <a16:rowId xmlns:a16="http://schemas.microsoft.com/office/drawing/2014/main" val="10002"/>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76</a:t>
                      </a:r>
                      <a:endParaRPr sz="1200"/>
                    </a:p>
                  </a:txBody>
                  <a:tcPr marL="91425" marR="91425" marT="91425" marB="91425"/>
                </a:tc>
                <a:tc>
                  <a:txBody>
                    <a:bodyPr/>
                    <a:lstStyle/>
                    <a:p>
                      <a:pPr marL="0" lvl="0" indent="0" algn="ctr" rtl="0">
                        <a:spcBef>
                          <a:spcPts val="0"/>
                        </a:spcBef>
                        <a:spcAft>
                          <a:spcPts val="0"/>
                        </a:spcAft>
                        <a:buNone/>
                      </a:pPr>
                      <a:r>
                        <a:rPr lang="en" sz="1200"/>
                        <a:t>51</a:t>
                      </a:r>
                      <a:endParaRPr sz="1200"/>
                    </a:p>
                  </a:txBody>
                  <a:tcPr marL="91425" marR="91425" marT="91425" marB="91425"/>
                </a:tc>
                <a:extLst>
                  <a:ext uri="{0D108BD9-81ED-4DB2-BD59-A6C34878D82A}">
                    <a16:rowId xmlns:a16="http://schemas.microsoft.com/office/drawing/2014/main" val="10003"/>
                  </a:ext>
                </a:extLst>
              </a:tr>
              <a:tr h="365725">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83</a:t>
                      </a:r>
                      <a:endParaRPr sz="1200"/>
                    </a:p>
                  </a:txBody>
                  <a:tcPr marL="91425" marR="91425" marT="91425" marB="91425"/>
                </a:tc>
                <a:tc>
                  <a:txBody>
                    <a:bodyPr/>
                    <a:lstStyle/>
                    <a:p>
                      <a:pPr marL="0" lvl="0" indent="0" algn="ctr" rtl="0">
                        <a:spcBef>
                          <a:spcPts val="0"/>
                        </a:spcBef>
                        <a:spcAft>
                          <a:spcPts val="0"/>
                        </a:spcAft>
                        <a:buNone/>
                      </a:pPr>
                      <a:r>
                        <a:rPr lang="en" sz="1200"/>
                        <a:t>52</a:t>
                      </a:r>
                      <a:endParaRPr sz="1200"/>
                    </a:p>
                  </a:txBody>
                  <a:tcPr marL="91425" marR="91425" marT="91425" marB="91425"/>
                </a:tc>
                <a:extLst>
                  <a:ext uri="{0D108BD9-81ED-4DB2-BD59-A6C34878D82A}">
                    <a16:rowId xmlns:a16="http://schemas.microsoft.com/office/drawing/2014/main" val="10004"/>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76</a:t>
                      </a:r>
                      <a:endParaRPr sz="1200"/>
                    </a:p>
                  </a:txBody>
                  <a:tcPr marL="91425" marR="91425" marT="91425" marB="91425"/>
                </a:tc>
                <a:tc>
                  <a:txBody>
                    <a:bodyPr/>
                    <a:lstStyle/>
                    <a:p>
                      <a:pPr marL="0" lvl="0" indent="0" algn="ctr" rtl="0">
                        <a:spcBef>
                          <a:spcPts val="0"/>
                        </a:spcBef>
                        <a:spcAft>
                          <a:spcPts val="0"/>
                        </a:spcAft>
                        <a:buNone/>
                      </a:pPr>
                      <a:r>
                        <a:rPr lang="en" sz="1200"/>
                        <a:t>52</a:t>
                      </a:r>
                      <a:endParaRPr sz="1200"/>
                    </a:p>
                  </a:txBody>
                  <a:tcPr marL="91425" marR="91425" marT="91425" marB="91425"/>
                </a:tc>
                <a:extLst>
                  <a:ext uri="{0D108BD9-81ED-4DB2-BD59-A6C34878D82A}">
                    <a16:rowId xmlns:a16="http://schemas.microsoft.com/office/drawing/2014/main" val="10005"/>
                  </a:ext>
                </a:extLst>
              </a:tr>
              <a:tr h="414550">
                <a:tc>
                  <a:txBody>
                    <a:bodyPr/>
                    <a:lstStyle/>
                    <a:p>
                      <a:pPr marL="0" lvl="0" indent="0" algn="ctr" rtl="0">
                        <a:spcBef>
                          <a:spcPts val="0"/>
                        </a:spcBef>
                        <a:spcAft>
                          <a:spcPts val="0"/>
                        </a:spcAft>
                        <a:buNone/>
                      </a:pPr>
                      <a:r>
                        <a:rPr lang="en" sz="1200">
                          <a:highlight>
                            <a:srgbClr val="FFFF00"/>
                          </a:highlight>
                        </a:rPr>
                        <a:t>    224</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84</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57</a:t>
                      </a:r>
                      <a:endParaRPr sz="1200">
                        <a:highlight>
                          <a:srgbClr val="FFFF00"/>
                        </a:highlight>
                      </a:endParaRPr>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582" name="Google Shape;582;p75"/>
          <p:cNvGraphicFramePr/>
          <p:nvPr/>
        </p:nvGraphicFramePr>
        <p:xfrm>
          <a:off x="2632625" y="1748875"/>
          <a:ext cx="3000000" cy="3000000"/>
        </p:xfrm>
        <a:graphic>
          <a:graphicData uri="http://schemas.openxmlformats.org/drawingml/2006/table">
            <a:tbl>
              <a:tblPr>
                <a:noFill/>
                <a:tableStyleId>{DB76E5D6-CCF0-48F1-A886-483FD6B0A5EA}</a:tableStyleId>
              </a:tblPr>
              <a:tblGrid>
                <a:gridCol w="1270375">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772750">
                <a:tc>
                  <a:txBody>
                    <a:bodyPr/>
                    <a:lstStyle/>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748575">
                <a:tc>
                  <a:txBody>
                    <a:bodyPr/>
                    <a:lstStyle/>
                    <a:p>
                      <a:pPr marL="0" lvl="0" indent="0" algn="l" rtl="0">
                        <a:spcBef>
                          <a:spcPts val="0"/>
                        </a:spcBef>
                        <a:spcAft>
                          <a:spcPts val="0"/>
                        </a:spcAft>
                        <a:buNone/>
                      </a:pPr>
                      <a:r>
                        <a:rPr lang="en" sz="1200"/>
                        <a:t>      70:30</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tc>
                <a:extLst>
                  <a:ext uri="{0D108BD9-81ED-4DB2-BD59-A6C34878D82A}">
                    <a16:rowId xmlns:a16="http://schemas.microsoft.com/office/drawing/2014/main" val="10002"/>
                  </a:ext>
                </a:extLst>
              </a:tr>
              <a:tr h="800925">
                <a:tc>
                  <a:txBody>
                    <a:bodyPr/>
                    <a:lstStyle/>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83" name="Google Shape;583;p75"/>
          <p:cNvGraphicFramePr/>
          <p:nvPr/>
        </p:nvGraphicFramePr>
        <p:xfrm>
          <a:off x="984225" y="1748875"/>
          <a:ext cx="3000000" cy="3000000"/>
        </p:xfrm>
        <a:graphic>
          <a:graphicData uri="http://schemas.openxmlformats.org/drawingml/2006/table">
            <a:tbl>
              <a:tblPr>
                <a:noFill/>
                <a:tableStyleId>{DB76E5D6-CCF0-48F1-A886-483FD6B0A5EA}</a:tableStyleId>
              </a:tblPr>
              <a:tblGrid>
                <a:gridCol w="1648400">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2325775">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sz="1200"/>
                        <a:t>    Vgg11</a:t>
                      </a:r>
                      <a:endParaRPr sz="1200"/>
                    </a:p>
                  </a:txBody>
                  <a:tcPr marL="91425" marR="91425" marT="91425" marB="91425"/>
                </a:tc>
                <a:extLst>
                  <a:ext uri="{0D108BD9-81ED-4DB2-BD59-A6C34878D82A}">
                    <a16:rowId xmlns:a16="http://schemas.microsoft.com/office/drawing/2014/main" val="10001"/>
                  </a:ext>
                </a:extLst>
              </a:tr>
            </a:tbl>
          </a:graphicData>
        </a:graphic>
      </p:graphicFrame>
      <p:sp>
        <p:nvSpPr>
          <p:cNvPr id="584" name="Google Shape;584;p75"/>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84% and Held-out test set: 57% in </a:t>
            </a:r>
            <a:r>
              <a:rPr lang="en" b="1">
                <a:solidFill>
                  <a:schemeClr val="dk1"/>
                </a:solidFill>
              </a:rPr>
              <a:t>80:20</a:t>
            </a:r>
            <a:r>
              <a:rPr lang="en">
                <a:solidFill>
                  <a:schemeClr val="dk1"/>
                </a:solidFill>
              </a:rPr>
              <a:t> split ratio</a:t>
            </a:r>
            <a:endParaRPr>
              <a:solidFill>
                <a:schemeClr val="dk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76"/>
          <p:cNvSpPr txBox="1">
            <a:spLocks noGrp="1"/>
          </p:cNvSpPr>
          <p:nvPr>
            <p:ph type="title"/>
          </p:nvPr>
        </p:nvSpPr>
        <p:spPr>
          <a:xfrm>
            <a:off x="274550" y="384225"/>
            <a:ext cx="45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VGG16</a:t>
            </a:r>
            <a:endParaRPr sz="2400" b="1"/>
          </a:p>
          <a:p>
            <a:pPr marL="0" lvl="0" indent="0" algn="l" rtl="0">
              <a:spcBef>
                <a:spcPts val="0"/>
              </a:spcBef>
              <a:spcAft>
                <a:spcPts val="0"/>
              </a:spcAft>
              <a:buNone/>
            </a:pPr>
            <a:endParaRPr/>
          </a:p>
        </p:txBody>
      </p:sp>
      <p:sp>
        <p:nvSpPr>
          <p:cNvPr id="590" name="Google Shape;590;p7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64</a:t>
            </a:fld>
            <a:endParaRPr/>
          </a:p>
        </p:txBody>
      </p:sp>
      <p:graphicFrame>
        <p:nvGraphicFramePr>
          <p:cNvPr id="591" name="Google Shape;591;p76"/>
          <p:cNvGraphicFramePr/>
          <p:nvPr/>
        </p:nvGraphicFramePr>
        <p:xfrm>
          <a:off x="3987500" y="1760865"/>
          <a:ext cx="3000000" cy="3000000"/>
        </p:xfrm>
        <a:graphic>
          <a:graphicData uri="http://schemas.openxmlformats.org/drawingml/2006/table">
            <a:tbl>
              <a:tblPr>
                <a:noFill/>
                <a:tableStyleId>{DB76E5D6-CCF0-48F1-A886-483FD6B0A5EA}</a:tableStyleId>
              </a:tblPr>
              <a:tblGrid>
                <a:gridCol w="1003350">
                  <a:extLst>
                    <a:ext uri="{9D8B030D-6E8A-4147-A177-3AD203B41FA5}">
                      <a16:colId xmlns:a16="http://schemas.microsoft.com/office/drawing/2014/main" val="20000"/>
                    </a:ext>
                  </a:extLst>
                </a:gridCol>
                <a:gridCol w="1688100">
                  <a:extLst>
                    <a:ext uri="{9D8B030D-6E8A-4147-A177-3AD203B41FA5}">
                      <a16:colId xmlns:a16="http://schemas.microsoft.com/office/drawing/2014/main" val="20001"/>
                    </a:ext>
                  </a:extLst>
                </a:gridCol>
                <a:gridCol w="1280275">
                  <a:extLst>
                    <a:ext uri="{9D8B030D-6E8A-4147-A177-3AD203B41FA5}">
                      <a16:colId xmlns:a16="http://schemas.microsoft.com/office/drawing/2014/main" val="20002"/>
                    </a:ext>
                  </a:extLst>
                </a:gridCol>
              </a:tblGrid>
              <a:tr h="386375">
                <a:tc>
                  <a:txBody>
                    <a:bodyPr/>
                    <a:lstStyle/>
                    <a:p>
                      <a:pPr marL="0" lvl="0" indent="0" algn="ctr" rtl="0">
                        <a:spcBef>
                          <a:spcPts val="0"/>
                        </a:spcBef>
                        <a:spcAft>
                          <a:spcPts val="0"/>
                        </a:spcAft>
                        <a:buClr>
                          <a:schemeClr val="dk1"/>
                        </a:buClr>
                        <a:buSzPts val="1100"/>
                        <a:buFont typeface="Arial"/>
                        <a:buNone/>
                      </a:pPr>
                      <a:r>
                        <a:rPr lang="en" sz="1200" b="1">
                          <a:solidFill>
                            <a:schemeClr val="dk1"/>
                          </a:solidFill>
                        </a:rPr>
                        <a:t>Patch</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Size</a:t>
                      </a:r>
                      <a:endParaRPr sz="1200" b="1"/>
                    </a:p>
                  </a:txBody>
                  <a:tcPr marL="91425" marR="91425" marT="91425" marB="91425"/>
                </a:tc>
                <a:tc>
                  <a:txBody>
                    <a:bodyPr/>
                    <a:lstStyle/>
                    <a:p>
                      <a:pPr marL="0" lvl="0" indent="0" algn="ctr" rtl="0">
                        <a:spcBef>
                          <a:spcPts val="0"/>
                        </a:spcBef>
                        <a:spcAft>
                          <a:spcPts val="0"/>
                        </a:spcAft>
                        <a:buNone/>
                      </a:pPr>
                      <a:r>
                        <a:rPr lang="en" sz="1200" b="1"/>
                        <a:t>Standard Train-Test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N1,N4,N6,N7</a:t>
                      </a:r>
                      <a:endParaRPr sz="1200" b="1">
                        <a:solidFill>
                          <a:schemeClr val="dk1"/>
                        </a:solidFill>
                      </a:endParaRPr>
                    </a:p>
                  </a:txBody>
                  <a:tcPr marL="91425" marR="91425" marT="91425" marB="91425"/>
                </a:tc>
                <a:tc>
                  <a:txBody>
                    <a:bodyPr/>
                    <a:lstStyle/>
                    <a:p>
                      <a:pPr marL="0" lvl="0" indent="0" algn="ctr" rtl="0">
                        <a:spcBef>
                          <a:spcPts val="0"/>
                        </a:spcBef>
                        <a:spcAft>
                          <a:spcPts val="0"/>
                        </a:spcAft>
                        <a:buNone/>
                      </a:pPr>
                      <a:r>
                        <a:rPr lang="en" sz="1200" b="1"/>
                        <a:t>Held-out</a:t>
                      </a:r>
                      <a:endParaRPr sz="1200" b="1"/>
                    </a:p>
                    <a:p>
                      <a:pPr marL="0" lvl="0" indent="0" algn="ctr" rtl="0">
                        <a:spcBef>
                          <a:spcPts val="0"/>
                        </a:spcBef>
                        <a:spcAft>
                          <a:spcPts val="0"/>
                        </a:spcAft>
                        <a:buClr>
                          <a:schemeClr val="dk1"/>
                        </a:buClr>
                        <a:buSzPts val="1100"/>
                        <a:buFont typeface="Arial"/>
                        <a:buNone/>
                      </a:pPr>
                      <a:r>
                        <a:rPr lang="en" sz="1200" b="1">
                          <a:solidFill>
                            <a:schemeClr val="dk1"/>
                          </a:solidFill>
                        </a:rPr>
                        <a:t>accu(%)</a:t>
                      </a:r>
                      <a:endParaRPr sz="1200" b="1">
                        <a:solidFill>
                          <a:schemeClr val="dk1"/>
                        </a:solidFill>
                      </a:endParaRPr>
                    </a:p>
                    <a:p>
                      <a:pPr marL="0" lvl="0" indent="0" algn="ctr" rtl="0">
                        <a:spcBef>
                          <a:spcPts val="0"/>
                        </a:spcBef>
                        <a:spcAft>
                          <a:spcPts val="0"/>
                        </a:spcAft>
                        <a:buClr>
                          <a:schemeClr val="dk1"/>
                        </a:buClr>
                        <a:buSzPts val="1100"/>
                        <a:buFont typeface="Arial"/>
                        <a:buNone/>
                      </a:pPr>
                      <a:r>
                        <a:rPr lang="en" sz="1200" b="1">
                          <a:solidFill>
                            <a:schemeClr val="dk1"/>
                          </a:solidFill>
                        </a:rPr>
                        <a:t>Road: N2</a:t>
                      </a:r>
                      <a:endParaRPr sz="1200" b="1">
                        <a:solidFill>
                          <a:schemeClr val="dk1"/>
                        </a:solidFill>
                      </a:endParaRPr>
                    </a:p>
                  </a:txBody>
                  <a:tcPr marL="91425" marR="91425" marT="91425" marB="91425"/>
                </a:tc>
                <a:extLst>
                  <a:ext uri="{0D108BD9-81ED-4DB2-BD59-A6C34878D82A}">
                    <a16:rowId xmlns:a16="http://schemas.microsoft.com/office/drawing/2014/main" val="10000"/>
                  </a:ext>
                </a:extLst>
              </a:tr>
              <a:tr h="386375">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76</a:t>
                      </a:r>
                      <a:endParaRPr sz="1200"/>
                    </a:p>
                  </a:txBody>
                  <a:tcPr marL="91425" marR="91425" marT="91425" marB="91425"/>
                </a:tc>
                <a:tc>
                  <a:txBody>
                    <a:bodyPr/>
                    <a:lstStyle/>
                    <a:p>
                      <a:pPr marL="0" lvl="0" indent="0" algn="ctr" rtl="0">
                        <a:spcBef>
                          <a:spcPts val="0"/>
                        </a:spcBef>
                        <a:spcAft>
                          <a:spcPts val="0"/>
                        </a:spcAft>
                        <a:buNone/>
                      </a:pPr>
                      <a:r>
                        <a:rPr lang="en" sz="1200"/>
                        <a:t>50</a:t>
                      </a:r>
                      <a:endParaRPr sz="1200"/>
                    </a:p>
                  </a:txBody>
                  <a:tcPr marL="91425" marR="91425" marT="91425" marB="91425"/>
                </a:tc>
                <a:extLst>
                  <a:ext uri="{0D108BD9-81ED-4DB2-BD59-A6C34878D82A}">
                    <a16:rowId xmlns:a16="http://schemas.microsoft.com/office/drawing/2014/main" val="10001"/>
                  </a:ext>
                </a:extLst>
              </a:tr>
              <a:tr h="386375">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81</a:t>
                      </a:r>
                      <a:endParaRPr sz="1200"/>
                    </a:p>
                  </a:txBody>
                  <a:tcPr marL="91425" marR="91425" marT="91425" marB="91425"/>
                </a:tc>
                <a:tc>
                  <a:txBody>
                    <a:bodyPr/>
                    <a:lstStyle/>
                    <a:p>
                      <a:pPr marL="0" lvl="0" indent="0" algn="ctr" rtl="0">
                        <a:spcBef>
                          <a:spcPts val="0"/>
                        </a:spcBef>
                        <a:spcAft>
                          <a:spcPts val="0"/>
                        </a:spcAft>
                        <a:buNone/>
                      </a:pPr>
                      <a:r>
                        <a:rPr lang="en" sz="1200"/>
                        <a:t>54</a:t>
                      </a:r>
                      <a:endParaRPr sz="1200"/>
                    </a:p>
                  </a:txBody>
                  <a:tcPr marL="91425" marR="91425" marT="91425" marB="91425"/>
                </a:tc>
                <a:extLst>
                  <a:ext uri="{0D108BD9-81ED-4DB2-BD59-A6C34878D82A}">
                    <a16:rowId xmlns:a16="http://schemas.microsoft.com/office/drawing/2014/main" val="10002"/>
                  </a:ext>
                </a:extLst>
              </a:tr>
              <a:tr h="336800">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78</a:t>
                      </a:r>
                      <a:endParaRPr sz="1200"/>
                    </a:p>
                  </a:txBody>
                  <a:tcPr marL="91425" marR="91425" marT="91425" marB="91425"/>
                </a:tc>
                <a:tc>
                  <a:txBody>
                    <a:bodyPr/>
                    <a:lstStyle/>
                    <a:p>
                      <a:pPr marL="0" lvl="0" indent="0" algn="ctr" rtl="0">
                        <a:spcBef>
                          <a:spcPts val="0"/>
                        </a:spcBef>
                        <a:spcAft>
                          <a:spcPts val="0"/>
                        </a:spcAft>
                        <a:buNone/>
                      </a:pPr>
                      <a:r>
                        <a:rPr lang="en" sz="1200"/>
                        <a:t>51</a:t>
                      </a:r>
                      <a:endParaRPr sz="1200"/>
                    </a:p>
                  </a:txBody>
                  <a:tcPr marL="91425" marR="91425" marT="91425" marB="91425"/>
                </a:tc>
                <a:extLst>
                  <a:ext uri="{0D108BD9-81ED-4DB2-BD59-A6C34878D82A}">
                    <a16:rowId xmlns:a16="http://schemas.microsoft.com/office/drawing/2014/main" val="10003"/>
                  </a:ext>
                </a:extLst>
              </a:tr>
              <a:tr h="336575">
                <a:tc>
                  <a:txBody>
                    <a:bodyPr/>
                    <a:lstStyle/>
                    <a:p>
                      <a:pPr marL="0" lvl="0" indent="0" algn="ctr" rtl="0">
                        <a:spcBef>
                          <a:spcPts val="0"/>
                        </a:spcBef>
                        <a:spcAft>
                          <a:spcPts val="0"/>
                        </a:spcAft>
                        <a:buNone/>
                      </a:pPr>
                      <a:r>
                        <a:rPr lang="en" sz="1200"/>
                        <a:t>    224</a:t>
                      </a:r>
                      <a:endParaRPr sz="1200"/>
                    </a:p>
                  </a:txBody>
                  <a:tcPr marL="91425" marR="91425" marT="91425" marB="91425"/>
                </a:tc>
                <a:tc>
                  <a:txBody>
                    <a:bodyPr/>
                    <a:lstStyle/>
                    <a:p>
                      <a:pPr marL="0" lvl="0" indent="0" algn="ctr" rtl="0">
                        <a:spcBef>
                          <a:spcPts val="0"/>
                        </a:spcBef>
                        <a:spcAft>
                          <a:spcPts val="0"/>
                        </a:spcAft>
                        <a:buNone/>
                      </a:pPr>
                      <a:r>
                        <a:rPr lang="en" sz="1200"/>
                        <a:t>82</a:t>
                      </a:r>
                      <a:endParaRPr sz="1200"/>
                    </a:p>
                  </a:txBody>
                  <a:tcPr marL="91425" marR="91425" marT="91425" marB="91425"/>
                </a:tc>
                <a:tc>
                  <a:txBody>
                    <a:bodyPr/>
                    <a:lstStyle/>
                    <a:p>
                      <a:pPr marL="0" lvl="0" indent="0" algn="ctr" rtl="0">
                        <a:spcBef>
                          <a:spcPts val="0"/>
                        </a:spcBef>
                        <a:spcAft>
                          <a:spcPts val="0"/>
                        </a:spcAft>
                        <a:buNone/>
                      </a:pPr>
                      <a:r>
                        <a:rPr lang="en" sz="1200"/>
                        <a:t>52</a:t>
                      </a:r>
                      <a:endParaRPr sz="1200"/>
                    </a:p>
                  </a:txBody>
                  <a:tcPr marL="91425" marR="91425" marT="91425" marB="91425"/>
                </a:tc>
                <a:extLst>
                  <a:ext uri="{0D108BD9-81ED-4DB2-BD59-A6C34878D82A}">
                    <a16:rowId xmlns:a16="http://schemas.microsoft.com/office/drawing/2014/main" val="10004"/>
                  </a:ext>
                </a:extLst>
              </a:tr>
              <a:tr h="349200">
                <a:tc>
                  <a:txBody>
                    <a:bodyPr/>
                    <a:lstStyle/>
                    <a:p>
                      <a:pPr marL="0" lvl="0" indent="0" algn="ctr" rtl="0">
                        <a:spcBef>
                          <a:spcPts val="0"/>
                        </a:spcBef>
                        <a:spcAft>
                          <a:spcPts val="0"/>
                        </a:spcAft>
                        <a:buNone/>
                      </a:pPr>
                      <a:r>
                        <a:rPr lang="en" sz="1200"/>
                        <a:t>    64</a:t>
                      </a:r>
                      <a:endParaRPr sz="1200"/>
                    </a:p>
                  </a:txBody>
                  <a:tcPr marL="91425" marR="91425" marT="91425" marB="91425"/>
                </a:tc>
                <a:tc>
                  <a:txBody>
                    <a:bodyPr/>
                    <a:lstStyle/>
                    <a:p>
                      <a:pPr marL="0" lvl="0" indent="0" algn="ctr" rtl="0">
                        <a:spcBef>
                          <a:spcPts val="0"/>
                        </a:spcBef>
                        <a:spcAft>
                          <a:spcPts val="0"/>
                        </a:spcAft>
                        <a:buNone/>
                      </a:pPr>
                      <a:r>
                        <a:rPr lang="en" sz="1200"/>
                        <a:t>77</a:t>
                      </a:r>
                      <a:endParaRPr sz="1200"/>
                    </a:p>
                  </a:txBody>
                  <a:tcPr marL="91425" marR="91425" marT="91425" marB="91425"/>
                </a:tc>
                <a:tc>
                  <a:txBody>
                    <a:bodyPr/>
                    <a:lstStyle/>
                    <a:p>
                      <a:pPr marL="0" lvl="0" indent="0" algn="ctr" rtl="0">
                        <a:spcBef>
                          <a:spcPts val="0"/>
                        </a:spcBef>
                        <a:spcAft>
                          <a:spcPts val="0"/>
                        </a:spcAft>
                        <a:buNone/>
                      </a:pPr>
                      <a:r>
                        <a:rPr lang="en" sz="1200"/>
                        <a:t>55</a:t>
                      </a:r>
                      <a:endParaRPr sz="1200"/>
                    </a:p>
                  </a:txBody>
                  <a:tcPr marL="91425" marR="91425" marT="91425" marB="91425"/>
                </a:tc>
                <a:extLst>
                  <a:ext uri="{0D108BD9-81ED-4DB2-BD59-A6C34878D82A}">
                    <a16:rowId xmlns:a16="http://schemas.microsoft.com/office/drawing/2014/main" val="10005"/>
                  </a:ext>
                </a:extLst>
              </a:tr>
              <a:tr h="346075">
                <a:tc>
                  <a:txBody>
                    <a:bodyPr/>
                    <a:lstStyle/>
                    <a:p>
                      <a:pPr marL="0" lvl="0" indent="0" algn="ctr" rtl="0">
                        <a:spcBef>
                          <a:spcPts val="0"/>
                        </a:spcBef>
                        <a:spcAft>
                          <a:spcPts val="0"/>
                        </a:spcAft>
                        <a:buNone/>
                      </a:pPr>
                      <a:r>
                        <a:rPr lang="en" sz="1200">
                          <a:highlight>
                            <a:srgbClr val="FFFF00"/>
                          </a:highlight>
                        </a:rPr>
                        <a:t>    224</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82</a:t>
                      </a:r>
                      <a:endParaRPr sz="1200">
                        <a:highlight>
                          <a:srgbClr val="FFFF00"/>
                        </a:highlight>
                      </a:endParaRPr>
                    </a:p>
                  </a:txBody>
                  <a:tcPr marL="91425" marR="91425" marT="91425" marB="91425"/>
                </a:tc>
                <a:tc>
                  <a:txBody>
                    <a:bodyPr/>
                    <a:lstStyle/>
                    <a:p>
                      <a:pPr marL="0" lvl="0" indent="0" algn="ctr" rtl="0">
                        <a:spcBef>
                          <a:spcPts val="0"/>
                        </a:spcBef>
                        <a:spcAft>
                          <a:spcPts val="0"/>
                        </a:spcAft>
                        <a:buNone/>
                      </a:pPr>
                      <a:r>
                        <a:rPr lang="en" sz="1200">
                          <a:highlight>
                            <a:srgbClr val="FFFF00"/>
                          </a:highlight>
                        </a:rPr>
                        <a:t>54</a:t>
                      </a:r>
                      <a:endParaRPr sz="1200">
                        <a:highlight>
                          <a:srgbClr val="FFFF00"/>
                        </a:highlight>
                      </a:endParaRPr>
                    </a:p>
                  </a:txBody>
                  <a:tcPr marL="91425" marR="91425" marT="91425" marB="91425"/>
                </a:tc>
                <a:extLst>
                  <a:ext uri="{0D108BD9-81ED-4DB2-BD59-A6C34878D82A}">
                    <a16:rowId xmlns:a16="http://schemas.microsoft.com/office/drawing/2014/main" val="10006"/>
                  </a:ext>
                </a:extLst>
              </a:tr>
            </a:tbl>
          </a:graphicData>
        </a:graphic>
      </p:graphicFrame>
      <p:graphicFrame>
        <p:nvGraphicFramePr>
          <p:cNvPr id="592" name="Google Shape;592;p76"/>
          <p:cNvGraphicFramePr/>
          <p:nvPr/>
        </p:nvGraphicFramePr>
        <p:xfrm>
          <a:off x="2702100" y="1760875"/>
          <a:ext cx="3000000" cy="3000000"/>
        </p:xfrm>
        <a:graphic>
          <a:graphicData uri="http://schemas.openxmlformats.org/drawingml/2006/table">
            <a:tbl>
              <a:tblPr>
                <a:noFill/>
                <a:tableStyleId>{DB76E5D6-CCF0-48F1-A886-483FD6B0A5EA}</a:tableStyleId>
              </a:tblPr>
              <a:tblGrid>
                <a:gridCol w="1282775">
                  <a:extLst>
                    <a:ext uri="{9D8B030D-6E8A-4147-A177-3AD203B41FA5}">
                      <a16:colId xmlns:a16="http://schemas.microsoft.com/office/drawing/2014/main" val="20000"/>
                    </a:ext>
                  </a:extLst>
                </a:gridCol>
              </a:tblGrid>
              <a:tr h="731475">
                <a:tc>
                  <a:txBody>
                    <a:bodyPr/>
                    <a:lstStyle/>
                    <a:p>
                      <a:pPr marL="0" lvl="0" indent="0" algn="ctr" rtl="0">
                        <a:spcBef>
                          <a:spcPts val="0"/>
                        </a:spcBef>
                        <a:spcAft>
                          <a:spcPts val="0"/>
                        </a:spcAft>
                        <a:buNone/>
                      </a:pPr>
                      <a:r>
                        <a:rPr lang="en" sz="1200" b="1"/>
                        <a:t>Ratio</a:t>
                      </a:r>
                      <a:endParaRPr sz="1200" b="1"/>
                    </a:p>
                  </a:txBody>
                  <a:tcPr marL="91425" marR="91425" marT="91425" marB="91425"/>
                </a:tc>
                <a:extLst>
                  <a:ext uri="{0D108BD9-81ED-4DB2-BD59-A6C34878D82A}">
                    <a16:rowId xmlns:a16="http://schemas.microsoft.com/office/drawing/2014/main" val="10000"/>
                  </a:ext>
                </a:extLst>
              </a:tr>
              <a:tr h="772750">
                <a:tc>
                  <a:txBody>
                    <a:bodyPr/>
                    <a:lstStyle/>
                    <a:p>
                      <a:pPr marL="0" lvl="0" indent="0" algn="l" rtl="0">
                        <a:spcBef>
                          <a:spcPts val="0"/>
                        </a:spcBef>
                        <a:spcAft>
                          <a:spcPts val="0"/>
                        </a:spcAft>
                        <a:buNone/>
                      </a:pPr>
                      <a:r>
                        <a:rPr lang="en" sz="1200"/>
                        <a:t>      60:40</a:t>
                      </a:r>
                      <a:endParaRPr sz="1200"/>
                    </a:p>
                  </a:txBody>
                  <a:tcPr marL="91425" marR="91425" marT="91425" marB="91425"/>
                </a:tc>
                <a:extLst>
                  <a:ext uri="{0D108BD9-81ED-4DB2-BD59-A6C34878D82A}">
                    <a16:rowId xmlns:a16="http://schemas.microsoft.com/office/drawing/2014/main" val="10001"/>
                  </a:ext>
                </a:extLst>
              </a:tr>
              <a:tr h="730450">
                <a:tc>
                  <a:txBody>
                    <a:bodyPr/>
                    <a:lstStyle/>
                    <a:p>
                      <a:pPr marL="0" lvl="0" indent="0" algn="l" rtl="0">
                        <a:spcBef>
                          <a:spcPts val="0"/>
                        </a:spcBef>
                        <a:spcAft>
                          <a:spcPts val="0"/>
                        </a:spcAft>
                        <a:buNone/>
                      </a:pPr>
                      <a:r>
                        <a:rPr lang="en" sz="1200"/>
                        <a:t>      70:30</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tc>
                <a:extLst>
                  <a:ext uri="{0D108BD9-81ED-4DB2-BD59-A6C34878D82A}">
                    <a16:rowId xmlns:a16="http://schemas.microsoft.com/office/drawing/2014/main" val="10002"/>
                  </a:ext>
                </a:extLst>
              </a:tr>
              <a:tr h="740975">
                <a:tc>
                  <a:txBody>
                    <a:bodyPr/>
                    <a:lstStyle/>
                    <a:p>
                      <a:pPr marL="0" lvl="0" indent="0" algn="l" rtl="0">
                        <a:spcBef>
                          <a:spcPts val="0"/>
                        </a:spcBef>
                        <a:spcAft>
                          <a:spcPts val="0"/>
                        </a:spcAft>
                        <a:buNone/>
                      </a:pPr>
                      <a:r>
                        <a:rPr lang="en" sz="1200"/>
                        <a:t>      80:20</a:t>
                      </a:r>
                      <a:endParaRPr sz="120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593" name="Google Shape;593;p76"/>
          <p:cNvGraphicFramePr/>
          <p:nvPr/>
        </p:nvGraphicFramePr>
        <p:xfrm>
          <a:off x="1051075" y="1760875"/>
          <a:ext cx="3000000" cy="3000000"/>
        </p:xfrm>
        <a:graphic>
          <a:graphicData uri="http://schemas.openxmlformats.org/drawingml/2006/table">
            <a:tbl>
              <a:tblPr>
                <a:noFill/>
                <a:tableStyleId>{DB76E5D6-CCF0-48F1-A886-483FD6B0A5EA}</a:tableStyleId>
              </a:tblPr>
              <a:tblGrid>
                <a:gridCol w="1648400">
                  <a:extLst>
                    <a:ext uri="{9D8B030D-6E8A-4147-A177-3AD203B41FA5}">
                      <a16:colId xmlns:a16="http://schemas.microsoft.com/office/drawing/2014/main" val="20000"/>
                    </a:ext>
                  </a:extLst>
                </a:gridCol>
              </a:tblGrid>
              <a:tr h="721150">
                <a:tc>
                  <a:txBody>
                    <a:bodyPr/>
                    <a:lstStyle/>
                    <a:p>
                      <a:pPr marL="0" lvl="0" indent="0" algn="ctr" rtl="0">
                        <a:spcBef>
                          <a:spcPts val="0"/>
                        </a:spcBef>
                        <a:spcAft>
                          <a:spcPts val="0"/>
                        </a:spcAft>
                        <a:buNone/>
                      </a:pPr>
                      <a:r>
                        <a:rPr lang="en" sz="1200" b="1"/>
                        <a:t>Model Name</a:t>
                      </a:r>
                      <a:endParaRPr sz="1200" b="1"/>
                    </a:p>
                  </a:txBody>
                  <a:tcPr marL="91425" marR="91425" marT="91425" marB="91425"/>
                </a:tc>
                <a:extLst>
                  <a:ext uri="{0D108BD9-81ED-4DB2-BD59-A6C34878D82A}">
                    <a16:rowId xmlns:a16="http://schemas.microsoft.com/office/drawing/2014/main" val="10000"/>
                  </a:ext>
                </a:extLst>
              </a:tr>
              <a:tr h="2246000">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 </a:t>
                      </a:r>
                      <a:r>
                        <a:rPr lang="en" sz="1200"/>
                        <a:t>   VGG16</a:t>
                      </a:r>
                      <a:endParaRPr sz="1200"/>
                    </a:p>
                  </a:txBody>
                  <a:tcPr marL="91425" marR="91425" marT="91425" marB="91425"/>
                </a:tc>
                <a:extLst>
                  <a:ext uri="{0D108BD9-81ED-4DB2-BD59-A6C34878D82A}">
                    <a16:rowId xmlns:a16="http://schemas.microsoft.com/office/drawing/2014/main" val="10001"/>
                  </a:ext>
                </a:extLst>
              </a:tr>
            </a:tbl>
          </a:graphicData>
        </a:graphic>
      </p:graphicFrame>
      <p:sp>
        <p:nvSpPr>
          <p:cNvPr id="594" name="Google Shape;594;p76"/>
          <p:cNvSpPr txBox="1"/>
          <p:nvPr/>
        </p:nvSpPr>
        <p:spPr>
          <a:xfrm>
            <a:off x="334625" y="1053500"/>
            <a:ext cx="803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b="1"/>
              <a:t>Best performance</a:t>
            </a:r>
            <a:r>
              <a:rPr lang="en"/>
              <a:t>: </a:t>
            </a:r>
            <a:r>
              <a:rPr lang="en">
                <a:solidFill>
                  <a:schemeClr val="dk1"/>
                </a:solidFill>
              </a:rPr>
              <a:t>Standard test set: 82% and Held-out test set: 54% in </a:t>
            </a:r>
            <a:r>
              <a:rPr lang="en" b="1">
                <a:solidFill>
                  <a:schemeClr val="dk1"/>
                </a:solidFill>
              </a:rPr>
              <a:t>80:20</a:t>
            </a:r>
            <a:r>
              <a:rPr lang="en">
                <a:solidFill>
                  <a:schemeClr val="dk1"/>
                </a:solidFill>
              </a:rPr>
              <a:t> split ratio</a:t>
            </a:r>
            <a:endParaRPr>
              <a:solidFill>
                <a:schemeClr val="dk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77"/>
          <p:cNvSpPr txBox="1">
            <a:spLocks noGrp="1"/>
          </p:cNvSpPr>
          <p:nvPr>
            <p:ph type="title"/>
          </p:nvPr>
        </p:nvSpPr>
        <p:spPr>
          <a:xfrm>
            <a:off x="311700" y="2285400"/>
            <a:ext cx="6926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Evaluation</a:t>
            </a:r>
            <a:endParaRPr sz="2400" b="1"/>
          </a:p>
        </p:txBody>
      </p:sp>
      <p:sp>
        <p:nvSpPr>
          <p:cNvPr id="600" name="Google Shape;600;p7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65</a:t>
            </a:fld>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78"/>
          <p:cNvSpPr txBox="1">
            <a:spLocks noGrp="1"/>
          </p:cNvSpPr>
          <p:nvPr>
            <p:ph type="title"/>
          </p:nvPr>
        </p:nvSpPr>
        <p:spPr>
          <a:xfrm>
            <a:off x="311700" y="4448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Model Evaluation: CNN(RoadNet)</a:t>
            </a:r>
            <a:endParaRPr sz="2400" b="1"/>
          </a:p>
        </p:txBody>
      </p:sp>
      <p:sp>
        <p:nvSpPr>
          <p:cNvPr id="606" name="Google Shape;606;p78"/>
          <p:cNvSpPr txBox="1">
            <a:spLocks noGrp="1"/>
          </p:cNvSpPr>
          <p:nvPr>
            <p:ph type="sldNum" idx="12"/>
          </p:nvPr>
        </p:nvSpPr>
        <p:spPr>
          <a:xfrm>
            <a:off x="8497233" y="4663242"/>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66</a:t>
            </a:fld>
            <a:endParaRPr/>
          </a:p>
        </p:txBody>
      </p:sp>
      <p:pic>
        <p:nvPicPr>
          <p:cNvPr id="607" name="Google Shape;607;p78"/>
          <p:cNvPicPr preferRelativeResize="0"/>
          <p:nvPr/>
        </p:nvPicPr>
        <p:blipFill>
          <a:blip r:embed="rId3">
            <a:alphaModFix/>
          </a:blip>
          <a:stretch>
            <a:fillRect/>
          </a:stretch>
        </p:blipFill>
        <p:spPr>
          <a:xfrm>
            <a:off x="3259725" y="1979125"/>
            <a:ext cx="2714150" cy="2390775"/>
          </a:xfrm>
          <a:prstGeom prst="rect">
            <a:avLst/>
          </a:prstGeom>
          <a:noFill/>
          <a:ln>
            <a:noFill/>
          </a:ln>
        </p:spPr>
      </p:pic>
      <p:pic>
        <p:nvPicPr>
          <p:cNvPr id="608" name="Google Shape;608;p78"/>
          <p:cNvPicPr preferRelativeResize="0"/>
          <p:nvPr/>
        </p:nvPicPr>
        <p:blipFill>
          <a:blip r:embed="rId4">
            <a:alphaModFix/>
          </a:blip>
          <a:stretch>
            <a:fillRect/>
          </a:stretch>
        </p:blipFill>
        <p:spPr>
          <a:xfrm>
            <a:off x="383550" y="1979125"/>
            <a:ext cx="2640575" cy="2342550"/>
          </a:xfrm>
          <a:prstGeom prst="rect">
            <a:avLst/>
          </a:prstGeom>
          <a:noFill/>
          <a:ln>
            <a:noFill/>
          </a:ln>
        </p:spPr>
      </p:pic>
      <p:pic>
        <p:nvPicPr>
          <p:cNvPr id="609" name="Google Shape;609;p78"/>
          <p:cNvPicPr preferRelativeResize="0"/>
          <p:nvPr/>
        </p:nvPicPr>
        <p:blipFill>
          <a:blip r:embed="rId5">
            <a:alphaModFix/>
          </a:blip>
          <a:stretch>
            <a:fillRect/>
          </a:stretch>
        </p:blipFill>
        <p:spPr>
          <a:xfrm>
            <a:off x="6209475" y="2027350"/>
            <a:ext cx="2640576" cy="2342550"/>
          </a:xfrm>
          <a:prstGeom prst="rect">
            <a:avLst/>
          </a:prstGeom>
          <a:noFill/>
          <a:ln>
            <a:noFill/>
          </a:ln>
        </p:spPr>
      </p:pic>
      <p:sp>
        <p:nvSpPr>
          <p:cNvPr id="610" name="Google Shape;610;p78"/>
          <p:cNvSpPr txBox="1"/>
          <p:nvPr/>
        </p:nvSpPr>
        <p:spPr>
          <a:xfrm>
            <a:off x="311700" y="1165050"/>
            <a:ext cx="72504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a:t>Loss curve for CNN(RoadNet) model in different ratio.</a:t>
            </a:r>
            <a:endParaRPr sz="1700"/>
          </a:p>
        </p:txBody>
      </p:sp>
      <p:sp>
        <p:nvSpPr>
          <p:cNvPr id="611" name="Google Shape;611;p78"/>
          <p:cNvSpPr txBox="1"/>
          <p:nvPr/>
        </p:nvSpPr>
        <p:spPr>
          <a:xfrm>
            <a:off x="1096825" y="4369900"/>
            <a:ext cx="1049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60:40 ratio</a:t>
            </a:r>
            <a:endParaRPr/>
          </a:p>
        </p:txBody>
      </p:sp>
      <p:sp>
        <p:nvSpPr>
          <p:cNvPr id="612" name="Google Shape;612;p78"/>
          <p:cNvSpPr txBox="1"/>
          <p:nvPr/>
        </p:nvSpPr>
        <p:spPr>
          <a:xfrm>
            <a:off x="4092088" y="4369900"/>
            <a:ext cx="1049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70:30 ratio</a:t>
            </a:r>
            <a:endParaRPr/>
          </a:p>
        </p:txBody>
      </p:sp>
      <p:sp>
        <p:nvSpPr>
          <p:cNvPr id="613" name="Google Shape;613;p78"/>
          <p:cNvSpPr txBox="1"/>
          <p:nvPr/>
        </p:nvSpPr>
        <p:spPr>
          <a:xfrm>
            <a:off x="7087375" y="4369900"/>
            <a:ext cx="1049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80:20 ratio</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7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Model Evaluation: Transfer Learning Approach</a:t>
            </a:r>
            <a:endParaRPr sz="2400" b="1"/>
          </a:p>
        </p:txBody>
      </p:sp>
      <p:sp>
        <p:nvSpPr>
          <p:cNvPr id="619" name="Google Shape;619;p79"/>
          <p:cNvSpPr txBox="1">
            <a:spLocks noGrp="1"/>
          </p:cNvSpPr>
          <p:nvPr>
            <p:ph type="body" idx="1"/>
          </p:nvPr>
        </p:nvSpPr>
        <p:spPr>
          <a:xfrm>
            <a:off x="311700" y="1085100"/>
            <a:ext cx="8009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Loss curve for 64*64 patch and 224*224 patch size in 60:40 ratio.</a:t>
            </a:r>
            <a:endParaRPr>
              <a:solidFill>
                <a:schemeClr val="dk1"/>
              </a:solidFill>
            </a:endParaRPr>
          </a:p>
          <a:p>
            <a:pPr marL="0" lvl="0" indent="0" algn="l" rtl="0">
              <a:spcBef>
                <a:spcPts val="1600"/>
              </a:spcBef>
              <a:spcAft>
                <a:spcPts val="1600"/>
              </a:spcAft>
              <a:buNone/>
            </a:pPr>
            <a:endParaRPr/>
          </a:p>
        </p:txBody>
      </p:sp>
      <p:sp>
        <p:nvSpPr>
          <p:cNvPr id="620" name="Google Shape;620;p7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67</a:t>
            </a:fld>
            <a:endParaRPr/>
          </a:p>
        </p:txBody>
      </p:sp>
      <p:sp>
        <p:nvSpPr>
          <p:cNvPr id="621" name="Google Shape;621;p79"/>
          <p:cNvSpPr txBox="1"/>
          <p:nvPr/>
        </p:nvSpPr>
        <p:spPr>
          <a:xfrm>
            <a:off x="1834325" y="4547300"/>
            <a:ext cx="1871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64*64 pixel patch</a:t>
            </a:r>
            <a:endParaRPr/>
          </a:p>
        </p:txBody>
      </p:sp>
      <p:sp>
        <p:nvSpPr>
          <p:cNvPr id="622" name="Google Shape;622;p79"/>
          <p:cNvSpPr txBox="1"/>
          <p:nvPr/>
        </p:nvSpPr>
        <p:spPr>
          <a:xfrm>
            <a:off x="5816450" y="4547300"/>
            <a:ext cx="1871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224*224 pixel patch</a:t>
            </a:r>
            <a:endParaRPr/>
          </a:p>
        </p:txBody>
      </p:sp>
      <p:pic>
        <p:nvPicPr>
          <p:cNvPr id="623" name="Google Shape;623;p79"/>
          <p:cNvPicPr preferRelativeResize="0"/>
          <p:nvPr/>
        </p:nvPicPr>
        <p:blipFill>
          <a:blip r:embed="rId3">
            <a:alphaModFix/>
          </a:blip>
          <a:stretch>
            <a:fillRect/>
          </a:stretch>
        </p:blipFill>
        <p:spPr>
          <a:xfrm>
            <a:off x="746613" y="1595825"/>
            <a:ext cx="3511301" cy="2889504"/>
          </a:xfrm>
          <a:prstGeom prst="rect">
            <a:avLst/>
          </a:prstGeom>
          <a:noFill/>
          <a:ln>
            <a:noFill/>
          </a:ln>
        </p:spPr>
      </p:pic>
      <p:pic>
        <p:nvPicPr>
          <p:cNvPr id="624" name="Google Shape;624;p79"/>
          <p:cNvPicPr preferRelativeResize="0"/>
          <p:nvPr/>
        </p:nvPicPr>
        <p:blipFill>
          <a:blip r:embed="rId4">
            <a:alphaModFix/>
          </a:blip>
          <a:stretch>
            <a:fillRect/>
          </a:stretch>
        </p:blipFill>
        <p:spPr>
          <a:xfrm>
            <a:off x="4886088" y="1595825"/>
            <a:ext cx="3511300" cy="2889504"/>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8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Model Evaluation: Transfer Learning Approach</a:t>
            </a:r>
            <a:endParaRPr sz="2400" b="1"/>
          </a:p>
        </p:txBody>
      </p:sp>
      <p:sp>
        <p:nvSpPr>
          <p:cNvPr id="630" name="Google Shape;630;p80"/>
          <p:cNvSpPr txBox="1">
            <a:spLocks noGrp="1"/>
          </p:cNvSpPr>
          <p:nvPr>
            <p:ph type="body" idx="1"/>
          </p:nvPr>
        </p:nvSpPr>
        <p:spPr>
          <a:xfrm>
            <a:off x="311700" y="1085100"/>
            <a:ext cx="8009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500">
                <a:solidFill>
                  <a:schemeClr val="dk1"/>
                </a:solidFill>
              </a:rPr>
              <a:t>Loss curve for 64*64 patch and 224*224 patch size in 70:30 ratio</a:t>
            </a:r>
            <a:endParaRPr sz="1500">
              <a:solidFill>
                <a:schemeClr val="dk1"/>
              </a:solidFill>
            </a:endParaRPr>
          </a:p>
        </p:txBody>
      </p:sp>
      <p:sp>
        <p:nvSpPr>
          <p:cNvPr id="631" name="Google Shape;631;p8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68</a:t>
            </a:fld>
            <a:endParaRPr/>
          </a:p>
        </p:txBody>
      </p:sp>
      <p:pic>
        <p:nvPicPr>
          <p:cNvPr id="632" name="Google Shape;632;p80"/>
          <p:cNvPicPr preferRelativeResize="0"/>
          <p:nvPr/>
        </p:nvPicPr>
        <p:blipFill>
          <a:blip r:embed="rId3">
            <a:alphaModFix/>
          </a:blip>
          <a:stretch>
            <a:fillRect/>
          </a:stretch>
        </p:blipFill>
        <p:spPr>
          <a:xfrm>
            <a:off x="835013" y="1658950"/>
            <a:ext cx="3493008" cy="2889504"/>
          </a:xfrm>
          <a:prstGeom prst="rect">
            <a:avLst/>
          </a:prstGeom>
          <a:noFill/>
          <a:ln>
            <a:noFill/>
          </a:ln>
        </p:spPr>
      </p:pic>
      <p:pic>
        <p:nvPicPr>
          <p:cNvPr id="633" name="Google Shape;633;p80"/>
          <p:cNvPicPr preferRelativeResize="0"/>
          <p:nvPr/>
        </p:nvPicPr>
        <p:blipFill>
          <a:blip r:embed="rId4">
            <a:alphaModFix/>
          </a:blip>
          <a:stretch>
            <a:fillRect/>
          </a:stretch>
        </p:blipFill>
        <p:spPr>
          <a:xfrm>
            <a:off x="4815962" y="1657804"/>
            <a:ext cx="3493007" cy="2891771"/>
          </a:xfrm>
          <a:prstGeom prst="rect">
            <a:avLst/>
          </a:prstGeom>
          <a:noFill/>
          <a:ln>
            <a:noFill/>
          </a:ln>
        </p:spPr>
      </p:pic>
      <p:sp>
        <p:nvSpPr>
          <p:cNvPr id="634" name="Google Shape;634;p80"/>
          <p:cNvSpPr txBox="1"/>
          <p:nvPr/>
        </p:nvSpPr>
        <p:spPr>
          <a:xfrm>
            <a:off x="1896275" y="4604575"/>
            <a:ext cx="1871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64*64 pixel patch</a:t>
            </a:r>
            <a:endParaRPr/>
          </a:p>
        </p:txBody>
      </p:sp>
      <p:sp>
        <p:nvSpPr>
          <p:cNvPr id="635" name="Google Shape;635;p80"/>
          <p:cNvSpPr txBox="1"/>
          <p:nvPr/>
        </p:nvSpPr>
        <p:spPr>
          <a:xfrm>
            <a:off x="5890800" y="4604575"/>
            <a:ext cx="1871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224*224 pixel patch</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8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Model Evaluation: Transfer Learning Approach</a:t>
            </a:r>
            <a:endParaRPr sz="2400" b="1"/>
          </a:p>
        </p:txBody>
      </p:sp>
      <p:sp>
        <p:nvSpPr>
          <p:cNvPr id="641" name="Google Shape;641;p81"/>
          <p:cNvSpPr txBox="1">
            <a:spLocks noGrp="1"/>
          </p:cNvSpPr>
          <p:nvPr>
            <p:ph type="body" idx="1"/>
          </p:nvPr>
        </p:nvSpPr>
        <p:spPr>
          <a:xfrm>
            <a:off x="311700" y="1085100"/>
            <a:ext cx="876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500">
                <a:solidFill>
                  <a:schemeClr val="dk1"/>
                </a:solidFill>
              </a:rPr>
              <a:t>Loss curve for 64*64 patch and 224*224 patch size in 80:20 ratio</a:t>
            </a:r>
            <a:endParaRPr sz="1500">
              <a:solidFill>
                <a:schemeClr val="dk1"/>
              </a:solidFill>
            </a:endParaRPr>
          </a:p>
        </p:txBody>
      </p:sp>
      <p:sp>
        <p:nvSpPr>
          <p:cNvPr id="642" name="Google Shape;642;p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69</a:t>
            </a:fld>
            <a:endParaRPr/>
          </a:p>
        </p:txBody>
      </p:sp>
      <p:sp>
        <p:nvSpPr>
          <p:cNvPr id="643" name="Google Shape;643;p81"/>
          <p:cNvSpPr txBox="1"/>
          <p:nvPr/>
        </p:nvSpPr>
        <p:spPr>
          <a:xfrm>
            <a:off x="1896275" y="4480625"/>
            <a:ext cx="1871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64*64 pixel patch</a:t>
            </a:r>
            <a:endParaRPr/>
          </a:p>
        </p:txBody>
      </p:sp>
      <p:sp>
        <p:nvSpPr>
          <p:cNvPr id="644" name="Google Shape;644;p81"/>
          <p:cNvSpPr txBox="1"/>
          <p:nvPr/>
        </p:nvSpPr>
        <p:spPr>
          <a:xfrm>
            <a:off x="5878400" y="4480625"/>
            <a:ext cx="1871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224*224 pixel patch</a:t>
            </a:r>
            <a:endParaRPr/>
          </a:p>
        </p:txBody>
      </p:sp>
      <p:pic>
        <p:nvPicPr>
          <p:cNvPr id="645" name="Google Shape;645;p81"/>
          <p:cNvPicPr preferRelativeResize="0"/>
          <p:nvPr/>
        </p:nvPicPr>
        <p:blipFill>
          <a:blip r:embed="rId3">
            <a:alphaModFix/>
          </a:blip>
          <a:stretch>
            <a:fillRect/>
          </a:stretch>
        </p:blipFill>
        <p:spPr>
          <a:xfrm>
            <a:off x="806250" y="1657800"/>
            <a:ext cx="3493007" cy="2889504"/>
          </a:xfrm>
          <a:prstGeom prst="rect">
            <a:avLst/>
          </a:prstGeom>
          <a:noFill/>
          <a:ln>
            <a:noFill/>
          </a:ln>
        </p:spPr>
      </p:pic>
      <p:sp>
        <p:nvSpPr>
          <p:cNvPr id="646" name="Google Shape;646;p81"/>
          <p:cNvSpPr txBox="1"/>
          <p:nvPr/>
        </p:nvSpPr>
        <p:spPr>
          <a:xfrm>
            <a:off x="938925" y="2528375"/>
            <a:ext cx="1115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647" name="Google Shape;647;p81"/>
          <p:cNvPicPr preferRelativeResize="0"/>
          <p:nvPr/>
        </p:nvPicPr>
        <p:blipFill>
          <a:blip r:embed="rId4">
            <a:alphaModFix/>
          </a:blip>
          <a:stretch>
            <a:fillRect/>
          </a:stretch>
        </p:blipFill>
        <p:spPr>
          <a:xfrm>
            <a:off x="4844725" y="1657800"/>
            <a:ext cx="3493008" cy="288950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xfrm>
            <a:off x="311700" y="20810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Backgrounds and Statistics</a:t>
            </a:r>
            <a:endParaRPr sz="2400" b="1"/>
          </a:p>
        </p:txBody>
      </p:sp>
      <p:sp>
        <p:nvSpPr>
          <p:cNvPr id="100" name="Google Shape;100;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8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t>Model Evaluation: Transfer Learning Approach</a:t>
            </a:r>
            <a:endParaRPr sz="2400" b="1"/>
          </a:p>
        </p:txBody>
      </p:sp>
      <p:sp>
        <p:nvSpPr>
          <p:cNvPr id="653" name="Google Shape;653;p82"/>
          <p:cNvSpPr txBox="1">
            <a:spLocks noGrp="1"/>
          </p:cNvSpPr>
          <p:nvPr>
            <p:ph type="body" idx="1"/>
          </p:nvPr>
        </p:nvSpPr>
        <p:spPr>
          <a:xfrm>
            <a:off x="311700" y="1085100"/>
            <a:ext cx="8009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500">
                <a:solidFill>
                  <a:schemeClr val="dk1"/>
                </a:solidFill>
              </a:rPr>
              <a:t>Accuracy curve for 64*64 patch and 224*224 patch size in 80:20 ratio</a:t>
            </a:r>
            <a:endParaRPr sz="1500">
              <a:solidFill>
                <a:schemeClr val="dk1"/>
              </a:solidFill>
            </a:endParaRPr>
          </a:p>
        </p:txBody>
      </p:sp>
      <p:sp>
        <p:nvSpPr>
          <p:cNvPr id="654" name="Google Shape;654;p8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70</a:t>
            </a:fld>
            <a:endParaRPr/>
          </a:p>
        </p:txBody>
      </p:sp>
      <p:sp>
        <p:nvSpPr>
          <p:cNvPr id="655" name="Google Shape;655;p82"/>
          <p:cNvSpPr txBox="1"/>
          <p:nvPr/>
        </p:nvSpPr>
        <p:spPr>
          <a:xfrm>
            <a:off x="1896275" y="4480625"/>
            <a:ext cx="1871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64*64 pixel patch</a:t>
            </a:r>
            <a:endParaRPr/>
          </a:p>
        </p:txBody>
      </p:sp>
      <p:sp>
        <p:nvSpPr>
          <p:cNvPr id="656" name="Google Shape;656;p82"/>
          <p:cNvSpPr txBox="1"/>
          <p:nvPr/>
        </p:nvSpPr>
        <p:spPr>
          <a:xfrm>
            <a:off x="5878400" y="4480625"/>
            <a:ext cx="1871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224*224 pixel patch</a:t>
            </a:r>
            <a:endParaRPr/>
          </a:p>
        </p:txBody>
      </p:sp>
      <p:sp>
        <p:nvSpPr>
          <p:cNvPr id="657" name="Google Shape;657;p82"/>
          <p:cNvSpPr txBox="1"/>
          <p:nvPr/>
        </p:nvSpPr>
        <p:spPr>
          <a:xfrm>
            <a:off x="1005050" y="2528375"/>
            <a:ext cx="1115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658" name="Google Shape;658;p82"/>
          <p:cNvPicPr preferRelativeResize="0"/>
          <p:nvPr/>
        </p:nvPicPr>
        <p:blipFill>
          <a:blip r:embed="rId3">
            <a:alphaModFix/>
          </a:blip>
          <a:stretch>
            <a:fillRect/>
          </a:stretch>
        </p:blipFill>
        <p:spPr>
          <a:xfrm>
            <a:off x="819150" y="1657800"/>
            <a:ext cx="3493008" cy="2889504"/>
          </a:xfrm>
          <a:prstGeom prst="rect">
            <a:avLst/>
          </a:prstGeom>
          <a:noFill/>
          <a:ln>
            <a:noFill/>
          </a:ln>
        </p:spPr>
      </p:pic>
      <p:pic>
        <p:nvPicPr>
          <p:cNvPr id="659" name="Google Shape;659;p82"/>
          <p:cNvPicPr preferRelativeResize="0"/>
          <p:nvPr/>
        </p:nvPicPr>
        <p:blipFill>
          <a:blip r:embed="rId4">
            <a:alphaModFix/>
          </a:blip>
          <a:stretch>
            <a:fillRect/>
          </a:stretch>
        </p:blipFill>
        <p:spPr>
          <a:xfrm>
            <a:off x="4831851" y="1657800"/>
            <a:ext cx="3493008" cy="2889504"/>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8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Model Evaluation: Training Time and Epochs</a:t>
            </a:r>
            <a:endParaRPr sz="2400" b="1"/>
          </a:p>
        </p:txBody>
      </p:sp>
      <p:sp>
        <p:nvSpPr>
          <p:cNvPr id="665" name="Google Shape;665;p8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71</a:t>
            </a:fld>
            <a:endParaRPr/>
          </a:p>
        </p:txBody>
      </p:sp>
      <p:pic>
        <p:nvPicPr>
          <p:cNvPr id="666" name="Google Shape;666;p83"/>
          <p:cNvPicPr preferRelativeResize="0"/>
          <p:nvPr/>
        </p:nvPicPr>
        <p:blipFill>
          <a:blip r:embed="rId3">
            <a:alphaModFix/>
          </a:blip>
          <a:stretch>
            <a:fillRect/>
          </a:stretch>
        </p:blipFill>
        <p:spPr>
          <a:xfrm>
            <a:off x="4199800" y="957561"/>
            <a:ext cx="4272651" cy="3519690"/>
          </a:xfrm>
          <a:prstGeom prst="rect">
            <a:avLst/>
          </a:prstGeom>
          <a:noFill/>
          <a:ln>
            <a:noFill/>
          </a:ln>
        </p:spPr>
      </p:pic>
      <p:pic>
        <p:nvPicPr>
          <p:cNvPr id="667" name="Google Shape;667;p83"/>
          <p:cNvPicPr preferRelativeResize="0"/>
          <p:nvPr/>
        </p:nvPicPr>
        <p:blipFill>
          <a:blip r:embed="rId4">
            <a:alphaModFix/>
          </a:blip>
          <a:stretch>
            <a:fillRect/>
          </a:stretch>
        </p:blipFill>
        <p:spPr>
          <a:xfrm>
            <a:off x="430551" y="1364475"/>
            <a:ext cx="3457800" cy="3112774"/>
          </a:xfrm>
          <a:prstGeom prst="rect">
            <a:avLst/>
          </a:prstGeom>
          <a:noFill/>
          <a:ln>
            <a:noFill/>
          </a:ln>
        </p:spPr>
      </p:pic>
      <p:sp>
        <p:nvSpPr>
          <p:cNvPr id="668" name="Google Shape;668;p83"/>
          <p:cNvSpPr txBox="1"/>
          <p:nvPr/>
        </p:nvSpPr>
        <p:spPr>
          <a:xfrm>
            <a:off x="3183875" y="4477250"/>
            <a:ext cx="260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Fig: Epochs and Training time </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8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Performance Comparison</a:t>
            </a:r>
            <a:endParaRPr sz="2400" b="1"/>
          </a:p>
        </p:txBody>
      </p:sp>
      <p:sp>
        <p:nvSpPr>
          <p:cNvPr id="674" name="Google Shape;674;p8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72</a:t>
            </a:fld>
            <a:endParaRPr/>
          </a:p>
        </p:txBody>
      </p:sp>
      <p:graphicFrame>
        <p:nvGraphicFramePr>
          <p:cNvPr id="675" name="Google Shape;675;p84"/>
          <p:cNvGraphicFramePr/>
          <p:nvPr/>
        </p:nvGraphicFramePr>
        <p:xfrm>
          <a:off x="952500" y="2012325"/>
          <a:ext cx="3000000" cy="3000000"/>
        </p:xfrm>
        <a:graphic>
          <a:graphicData uri="http://schemas.openxmlformats.org/drawingml/2006/table">
            <a:tbl>
              <a:tblPr>
                <a:noFill/>
                <a:tableStyleId>{DB76E5D6-CCF0-48F1-A886-483FD6B0A5EA}</a:tableStyleId>
              </a:tblPr>
              <a:tblGrid>
                <a:gridCol w="1447800">
                  <a:extLst>
                    <a:ext uri="{9D8B030D-6E8A-4147-A177-3AD203B41FA5}">
                      <a16:colId xmlns:a16="http://schemas.microsoft.com/office/drawing/2014/main" val="20000"/>
                    </a:ext>
                  </a:extLst>
                </a:gridCol>
                <a:gridCol w="1447800">
                  <a:extLst>
                    <a:ext uri="{9D8B030D-6E8A-4147-A177-3AD203B41FA5}">
                      <a16:colId xmlns:a16="http://schemas.microsoft.com/office/drawing/2014/main" val="20001"/>
                    </a:ext>
                  </a:extLst>
                </a:gridCol>
                <a:gridCol w="1125550">
                  <a:extLst>
                    <a:ext uri="{9D8B030D-6E8A-4147-A177-3AD203B41FA5}">
                      <a16:colId xmlns:a16="http://schemas.microsoft.com/office/drawing/2014/main" val="20002"/>
                    </a:ext>
                  </a:extLst>
                </a:gridCol>
                <a:gridCol w="1770050">
                  <a:extLst>
                    <a:ext uri="{9D8B030D-6E8A-4147-A177-3AD203B41FA5}">
                      <a16:colId xmlns:a16="http://schemas.microsoft.com/office/drawing/2014/main" val="20003"/>
                    </a:ext>
                  </a:extLst>
                </a:gridCol>
                <a:gridCol w="1447800">
                  <a:extLst>
                    <a:ext uri="{9D8B030D-6E8A-4147-A177-3AD203B41FA5}">
                      <a16:colId xmlns:a16="http://schemas.microsoft.com/office/drawing/2014/main" val="20004"/>
                    </a:ext>
                  </a:extLst>
                </a:gridCol>
              </a:tblGrid>
              <a:tr h="381000">
                <a:tc>
                  <a:txBody>
                    <a:bodyPr/>
                    <a:lstStyle/>
                    <a:p>
                      <a:pPr marL="0" lvl="0" indent="0" algn="ctr" rtl="0">
                        <a:spcBef>
                          <a:spcPts val="0"/>
                        </a:spcBef>
                        <a:spcAft>
                          <a:spcPts val="0"/>
                        </a:spcAft>
                        <a:buNone/>
                      </a:pPr>
                      <a:endParaRPr b="1"/>
                    </a:p>
                    <a:p>
                      <a:pPr marL="0" lvl="0" indent="0" algn="ctr" rtl="0">
                        <a:spcBef>
                          <a:spcPts val="0"/>
                        </a:spcBef>
                        <a:spcAft>
                          <a:spcPts val="0"/>
                        </a:spcAft>
                        <a:buNone/>
                      </a:pPr>
                      <a:r>
                        <a:rPr lang="en" b="1"/>
                        <a:t>Model Name</a:t>
                      </a:r>
                      <a:endParaRPr b="1"/>
                    </a:p>
                  </a:txBody>
                  <a:tcPr marL="91425" marR="91425" marT="91425" marB="91425"/>
                </a:tc>
                <a:tc>
                  <a:txBody>
                    <a:bodyPr/>
                    <a:lstStyle/>
                    <a:p>
                      <a:pPr marL="0" lvl="0" indent="0" algn="ctr" rtl="0">
                        <a:spcBef>
                          <a:spcPts val="0"/>
                        </a:spcBef>
                        <a:spcAft>
                          <a:spcPts val="0"/>
                        </a:spcAft>
                        <a:buNone/>
                      </a:pPr>
                      <a:endParaRPr b="1"/>
                    </a:p>
                    <a:p>
                      <a:pPr marL="0" lvl="0" indent="0" algn="ctr" rtl="0">
                        <a:spcBef>
                          <a:spcPts val="0"/>
                        </a:spcBef>
                        <a:spcAft>
                          <a:spcPts val="0"/>
                        </a:spcAft>
                        <a:buNone/>
                      </a:pPr>
                      <a:r>
                        <a:rPr lang="en" b="1"/>
                        <a:t>Split Ratio</a:t>
                      </a:r>
                      <a:endParaRPr b="1"/>
                    </a:p>
                  </a:txBody>
                  <a:tcPr marL="91425" marR="91425" marT="91425" marB="91425"/>
                </a:tc>
                <a:tc>
                  <a:txBody>
                    <a:bodyPr/>
                    <a:lstStyle/>
                    <a:p>
                      <a:pPr marL="0" lvl="0" indent="0" algn="ctr" rtl="0">
                        <a:spcBef>
                          <a:spcPts val="0"/>
                        </a:spcBef>
                        <a:spcAft>
                          <a:spcPts val="0"/>
                        </a:spcAft>
                        <a:buNone/>
                      </a:pPr>
                      <a:endParaRPr b="1"/>
                    </a:p>
                    <a:p>
                      <a:pPr marL="0" lvl="0" indent="0" algn="ctr" rtl="0">
                        <a:spcBef>
                          <a:spcPts val="0"/>
                        </a:spcBef>
                        <a:spcAft>
                          <a:spcPts val="0"/>
                        </a:spcAft>
                        <a:buNone/>
                      </a:pPr>
                      <a:r>
                        <a:rPr lang="en" b="1"/>
                        <a:t>Epoch</a:t>
                      </a:r>
                      <a:endParaRPr b="1"/>
                    </a:p>
                  </a:txBody>
                  <a:tcPr marL="91425" marR="91425" marT="91425" marB="91425"/>
                </a:tc>
                <a:tc>
                  <a:txBody>
                    <a:bodyPr/>
                    <a:lstStyle/>
                    <a:p>
                      <a:pPr marL="0" lvl="0" indent="0" algn="ctr" rtl="0">
                        <a:spcBef>
                          <a:spcPts val="0"/>
                        </a:spcBef>
                        <a:spcAft>
                          <a:spcPts val="0"/>
                        </a:spcAft>
                        <a:buNone/>
                      </a:pPr>
                      <a:r>
                        <a:rPr lang="en" b="1"/>
                        <a:t>Standard train-test(%)</a:t>
                      </a:r>
                      <a:endParaRPr b="1"/>
                    </a:p>
                    <a:p>
                      <a:pPr marL="0" lvl="0" indent="0" algn="ctr" rtl="0">
                        <a:spcBef>
                          <a:spcPts val="0"/>
                        </a:spcBef>
                        <a:spcAft>
                          <a:spcPts val="0"/>
                        </a:spcAft>
                        <a:buNone/>
                      </a:pPr>
                      <a:r>
                        <a:rPr lang="en" sz="1200" b="1">
                          <a:solidFill>
                            <a:schemeClr val="dk1"/>
                          </a:solidFill>
                        </a:rPr>
                        <a:t>Road: N1,N4,N6,N7</a:t>
                      </a:r>
                      <a:endParaRPr b="1"/>
                    </a:p>
                  </a:txBody>
                  <a:tcPr marL="91425" marR="91425" marT="91425" marB="91425"/>
                </a:tc>
                <a:tc>
                  <a:txBody>
                    <a:bodyPr/>
                    <a:lstStyle/>
                    <a:p>
                      <a:pPr marL="0" lvl="0" indent="0" algn="ctr" rtl="0">
                        <a:spcBef>
                          <a:spcPts val="0"/>
                        </a:spcBef>
                        <a:spcAft>
                          <a:spcPts val="0"/>
                        </a:spcAft>
                        <a:buNone/>
                      </a:pPr>
                      <a:r>
                        <a:rPr lang="en" b="1"/>
                        <a:t>Held-out</a:t>
                      </a:r>
                      <a:endParaRPr b="1"/>
                    </a:p>
                    <a:p>
                      <a:pPr marL="0" lvl="0" indent="0" algn="ctr" rtl="0">
                        <a:spcBef>
                          <a:spcPts val="0"/>
                        </a:spcBef>
                        <a:spcAft>
                          <a:spcPts val="0"/>
                        </a:spcAft>
                        <a:buNone/>
                      </a:pPr>
                      <a:r>
                        <a:rPr lang="en" b="1"/>
                        <a:t>(%)</a:t>
                      </a:r>
                      <a:endParaRPr b="1"/>
                    </a:p>
                    <a:p>
                      <a:pPr marL="0" lvl="0" indent="0" algn="ctr" rtl="0">
                        <a:spcBef>
                          <a:spcPts val="0"/>
                        </a:spcBef>
                        <a:spcAft>
                          <a:spcPts val="0"/>
                        </a:spcAft>
                        <a:buNone/>
                      </a:pPr>
                      <a:r>
                        <a:rPr lang="en" b="1"/>
                        <a:t>Road: N2</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t>CNN(RoadNet)</a:t>
                      </a:r>
                      <a:endParaRPr/>
                    </a:p>
                  </a:txBody>
                  <a:tcPr marL="91425" marR="91425" marT="91425" marB="91425"/>
                </a:tc>
                <a:tc>
                  <a:txBody>
                    <a:bodyPr/>
                    <a:lstStyle/>
                    <a:p>
                      <a:pPr marL="0" lvl="0" indent="0" algn="ctr" rtl="0">
                        <a:spcBef>
                          <a:spcPts val="0"/>
                        </a:spcBef>
                        <a:spcAft>
                          <a:spcPts val="0"/>
                        </a:spcAft>
                        <a:buNone/>
                      </a:pPr>
                      <a:r>
                        <a:rPr lang="en"/>
                        <a:t>80:20(64)</a:t>
                      </a:r>
                      <a:endParaRPr/>
                    </a:p>
                  </a:txBody>
                  <a:tcPr marL="91425" marR="91425" marT="91425" marB="91425"/>
                </a:tc>
                <a:tc>
                  <a:txBody>
                    <a:bodyPr/>
                    <a:lstStyle/>
                    <a:p>
                      <a:pPr marL="0" lvl="0" indent="0" algn="ctr" rtl="0">
                        <a:spcBef>
                          <a:spcPts val="0"/>
                        </a:spcBef>
                        <a:spcAft>
                          <a:spcPts val="0"/>
                        </a:spcAft>
                        <a:buNone/>
                      </a:pPr>
                      <a:r>
                        <a:rPr lang="en"/>
                        <a:t>30</a:t>
                      </a:r>
                      <a:endParaRPr/>
                    </a:p>
                  </a:txBody>
                  <a:tcPr marL="91425" marR="91425" marT="91425" marB="91425"/>
                </a:tc>
                <a:tc>
                  <a:txBody>
                    <a:bodyPr/>
                    <a:lstStyle/>
                    <a:p>
                      <a:pPr marL="0" lvl="0" indent="0" algn="ctr" rtl="0">
                        <a:spcBef>
                          <a:spcPts val="0"/>
                        </a:spcBef>
                        <a:spcAft>
                          <a:spcPts val="0"/>
                        </a:spcAft>
                        <a:buNone/>
                      </a:pPr>
                      <a:r>
                        <a:rPr lang="en"/>
                        <a:t>71</a:t>
                      </a:r>
                      <a:endParaRPr/>
                    </a:p>
                  </a:txBody>
                  <a:tcPr marL="91425" marR="91425" marT="91425" marB="91425"/>
                </a:tc>
                <a:tc>
                  <a:txBody>
                    <a:bodyPr/>
                    <a:lstStyle/>
                    <a:p>
                      <a:pPr marL="0" lvl="0" indent="0" algn="ctr" rtl="0">
                        <a:spcBef>
                          <a:spcPts val="0"/>
                        </a:spcBef>
                        <a:spcAft>
                          <a:spcPts val="0"/>
                        </a:spcAft>
                        <a:buNone/>
                      </a:pPr>
                      <a:r>
                        <a:rPr lang="en"/>
                        <a:t>54</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a:t>Vgg11</a:t>
                      </a:r>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
                          <a:solidFill>
                            <a:schemeClr val="dk1"/>
                          </a:solidFill>
                        </a:rPr>
                        <a:t>80:20(224)</a:t>
                      </a:r>
                      <a:endParaRPr/>
                    </a:p>
                  </a:txBody>
                  <a:tcPr marL="91425" marR="91425" marT="91425" marB="91425"/>
                </a:tc>
                <a:tc>
                  <a:txBody>
                    <a:bodyPr/>
                    <a:lstStyle/>
                    <a:p>
                      <a:pPr marL="0" lvl="0" indent="0" algn="ctr" rtl="0">
                        <a:spcBef>
                          <a:spcPts val="0"/>
                        </a:spcBef>
                        <a:spcAft>
                          <a:spcPts val="0"/>
                        </a:spcAft>
                        <a:buNone/>
                      </a:pPr>
                      <a:r>
                        <a:rPr lang="en"/>
                        <a:t>10</a:t>
                      </a:r>
                      <a:endParaRPr/>
                    </a:p>
                  </a:txBody>
                  <a:tcPr marL="91425" marR="91425" marT="91425" marB="91425"/>
                </a:tc>
                <a:tc>
                  <a:txBody>
                    <a:bodyPr/>
                    <a:lstStyle/>
                    <a:p>
                      <a:pPr marL="0" lvl="0" indent="0" algn="ctr" rtl="0">
                        <a:spcBef>
                          <a:spcPts val="0"/>
                        </a:spcBef>
                        <a:spcAft>
                          <a:spcPts val="0"/>
                        </a:spcAft>
                        <a:buNone/>
                      </a:pPr>
                      <a:r>
                        <a:rPr lang="en"/>
                        <a:t>84</a:t>
                      </a:r>
                      <a:endParaRPr/>
                    </a:p>
                  </a:txBody>
                  <a:tcPr marL="91425" marR="91425" marT="91425" marB="91425"/>
                </a:tc>
                <a:tc>
                  <a:txBody>
                    <a:bodyPr/>
                    <a:lstStyle/>
                    <a:p>
                      <a:pPr marL="0" lvl="0" indent="0" algn="ctr" rtl="0">
                        <a:spcBef>
                          <a:spcPts val="0"/>
                        </a:spcBef>
                        <a:spcAft>
                          <a:spcPts val="0"/>
                        </a:spcAft>
                        <a:buNone/>
                      </a:pPr>
                      <a:r>
                        <a:rPr lang="en"/>
                        <a:t>57</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b="1"/>
                        <a:t>ResNet50</a:t>
                      </a:r>
                      <a:endParaRPr b="1"/>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 b="1">
                          <a:solidFill>
                            <a:schemeClr val="dk1"/>
                          </a:solidFill>
                        </a:rPr>
                        <a:t>80:20(224)</a:t>
                      </a:r>
                      <a:endParaRPr b="1"/>
                    </a:p>
                  </a:txBody>
                  <a:tcPr marL="91425" marR="91425" marT="91425" marB="91425"/>
                </a:tc>
                <a:tc>
                  <a:txBody>
                    <a:bodyPr/>
                    <a:lstStyle/>
                    <a:p>
                      <a:pPr marL="0" lvl="0" indent="0" algn="ctr" rtl="0">
                        <a:spcBef>
                          <a:spcPts val="0"/>
                        </a:spcBef>
                        <a:spcAft>
                          <a:spcPts val="0"/>
                        </a:spcAft>
                        <a:buNone/>
                      </a:pPr>
                      <a:r>
                        <a:rPr lang="en" b="1"/>
                        <a:t>10</a:t>
                      </a:r>
                      <a:endParaRPr b="1"/>
                    </a:p>
                  </a:txBody>
                  <a:tcPr marL="91425" marR="91425" marT="91425" marB="91425"/>
                </a:tc>
                <a:tc>
                  <a:txBody>
                    <a:bodyPr/>
                    <a:lstStyle/>
                    <a:p>
                      <a:pPr marL="0" lvl="0" indent="0" algn="ctr" rtl="0">
                        <a:spcBef>
                          <a:spcPts val="0"/>
                        </a:spcBef>
                        <a:spcAft>
                          <a:spcPts val="0"/>
                        </a:spcAft>
                        <a:buNone/>
                      </a:pPr>
                      <a:r>
                        <a:rPr lang="en" b="1"/>
                        <a:t>85</a:t>
                      </a:r>
                      <a:endParaRPr b="1"/>
                    </a:p>
                  </a:txBody>
                  <a:tcPr marL="91425" marR="91425" marT="91425" marB="91425"/>
                </a:tc>
                <a:tc>
                  <a:txBody>
                    <a:bodyPr/>
                    <a:lstStyle/>
                    <a:p>
                      <a:pPr marL="0" lvl="0" indent="0" algn="ctr" rtl="0">
                        <a:spcBef>
                          <a:spcPts val="0"/>
                        </a:spcBef>
                        <a:spcAft>
                          <a:spcPts val="0"/>
                        </a:spcAft>
                        <a:buNone/>
                      </a:pPr>
                      <a:r>
                        <a:rPr lang="en" b="1"/>
                        <a:t>58</a:t>
                      </a:r>
                      <a:endParaRPr b="1"/>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a:t>MobileNet</a:t>
                      </a:r>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
                          <a:solidFill>
                            <a:schemeClr val="dk1"/>
                          </a:solidFill>
                        </a:rPr>
                        <a:t>80:20(224)</a:t>
                      </a:r>
                      <a:endParaRPr/>
                    </a:p>
                  </a:txBody>
                  <a:tcPr marL="91425" marR="91425" marT="91425" marB="91425"/>
                </a:tc>
                <a:tc>
                  <a:txBody>
                    <a:bodyPr/>
                    <a:lstStyle/>
                    <a:p>
                      <a:pPr marL="0" lvl="0" indent="0" algn="ctr" rtl="0">
                        <a:spcBef>
                          <a:spcPts val="0"/>
                        </a:spcBef>
                        <a:spcAft>
                          <a:spcPts val="0"/>
                        </a:spcAft>
                        <a:buNone/>
                      </a:pPr>
                      <a:r>
                        <a:rPr lang="en"/>
                        <a:t>10</a:t>
                      </a:r>
                      <a:endParaRPr/>
                    </a:p>
                  </a:txBody>
                  <a:tcPr marL="91425" marR="91425" marT="91425" marB="91425"/>
                </a:tc>
                <a:tc>
                  <a:txBody>
                    <a:bodyPr/>
                    <a:lstStyle/>
                    <a:p>
                      <a:pPr marL="0" lvl="0" indent="0" algn="ctr" rtl="0">
                        <a:spcBef>
                          <a:spcPts val="0"/>
                        </a:spcBef>
                        <a:spcAft>
                          <a:spcPts val="0"/>
                        </a:spcAft>
                        <a:buNone/>
                      </a:pPr>
                      <a:r>
                        <a:rPr lang="en"/>
                        <a:t>83</a:t>
                      </a:r>
                      <a:endParaRPr/>
                    </a:p>
                  </a:txBody>
                  <a:tcPr marL="91425" marR="91425" marT="91425" marB="91425"/>
                </a:tc>
                <a:tc>
                  <a:txBody>
                    <a:bodyPr/>
                    <a:lstStyle/>
                    <a:p>
                      <a:pPr marL="0" lvl="0" indent="0" algn="ctr" rtl="0">
                        <a:spcBef>
                          <a:spcPts val="0"/>
                        </a:spcBef>
                        <a:spcAft>
                          <a:spcPts val="0"/>
                        </a:spcAft>
                        <a:buNone/>
                      </a:pPr>
                      <a:r>
                        <a:rPr lang="en"/>
                        <a:t>59</a:t>
                      </a:r>
                      <a:endParaRPr/>
                    </a:p>
                  </a:txBody>
                  <a:tcPr marL="91425" marR="91425" marT="91425" marB="91425"/>
                </a:tc>
                <a:extLst>
                  <a:ext uri="{0D108BD9-81ED-4DB2-BD59-A6C34878D82A}">
                    <a16:rowId xmlns:a16="http://schemas.microsoft.com/office/drawing/2014/main" val="10004"/>
                  </a:ext>
                </a:extLst>
              </a:tr>
            </a:tbl>
          </a:graphicData>
        </a:graphic>
      </p:graphicFrame>
      <p:sp>
        <p:nvSpPr>
          <p:cNvPr id="676" name="Google Shape;676;p84"/>
          <p:cNvSpPr txBox="1"/>
          <p:nvPr/>
        </p:nvSpPr>
        <p:spPr>
          <a:xfrm>
            <a:off x="1021650" y="4656625"/>
            <a:ext cx="710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Table; Performance comparison of Custom CNN model and Transfer learning models</a:t>
            </a:r>
            <a:endParaRPr/>
          </a:p>
        </p:txBody>
      </p:sp>
      <p:sp>
        <p:nvSpPr>
          <p:cNvPr id="677" name="Google Shape;677;p84"/>
          <p:cNvSpPr txBox="1"/>
          <p:nvPr/>
        </p:nvSpPr>
        <p:spPr>
          <a:xfrm>
            <a:off x="122700" y="1264175"/>
            <a:ext cx="90213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Char char="●"/>
            </a:pPr>
            <a:r>
              <a:rPr lang="en" b="1">
                <a:solidFill>
                  <a:schemeClr val="dk1"/>
                </a:solidFill>
              </a:rPr>
              <a:t>Best performance</a:t>
            </a:r>
            <a:r>
              <a:rPr lang="en">
                <a:solidFill>
                  <a:schemeClr val="dk1"/>
                </a:solidFill>
              </a:rPr>
              <a:t>: Standard test set: 85% and Held-out test set: 58% in </a:t>
            </a:r>
            <a:r>
              <a:rPr lang="en" b="1">
                <a:solidFill>
                  <a:schemeClr val="dk1"/>
                </a:solidFill>
              </a:rPr>
              <a:t>80:20</a:t>
            </a:r>
            <a:r>
              <a:rPr lang="en">
                <a:solidFill>
                  <a:schemeClr val="dk1"/>
                </a:solidFill>
              </a:rPr>
              <a:t> split ratio in </a:t>
            </a:r>
            <a:r>
              <a:rPr lang="en" b="1">
                <a:solidFill>
                  <a:schemeClr val="dk1"/>
                </a:solidFill>
              </a:rPr>
              <a:t>ResNet50</a:t>
            </a:r>
            <a:endParaRPr b="1">
              <a:solidFill>
                <a:schemeClr val="dk1"/>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85"/>
          <p:cNvSpPr txBox="1">
            <a:spLocks noGrp="1"/>
          </p:cNvSpPr>
          <p:nvPr>
            <p:ph type="body" idx="1"/>
          </p:nvPr>
        </p:nvSpPr>
        <p:spPr>
          <a:xfrm>
            <a:off x="311700" y="1189825"/>
            <a:ext cx="8240100" cy="3175200"/>
          </a:xfrm>
          <a:prstGeom prst="rect">
            <a:avLst/>
          </a:prstGeom>
        </p:spPr>
        <p:txBody>
          <a:bodyPr spcFirstLastPara="1" wrap="square" lIns="91425" tIns="91425" rIns="91425" bIns="91425" anchor="t" anchorCtr="0">
            <a:noAutofit/>
          </a:bodyPr>
          <a:lstStyle/>
          <a:p>
            <a:pPr marL="457200" lvl="0" indent="-323850" algn="just" rtl="0">
              <a:lnSpc>
                <a:spcPct val="150000"/>
              </a:lnSpc>
              <a:spcBef>
                <a:spcPts val="0"/>
              </a:spcBef>
              <a:spcAft>
                <a:spcPts val="0"/>
              </a:spcAft>
              <a:buClr>
                <a:schemeClr val="dk1"/>
              </a:buClr>
              <a:buSzPts val="1500"/>
              <a:buChar char="●"/>
            </a:pPr>
            <a:r>
              <a:rPr lang="en" sz="1500">
                <a:solidFill>
                  <a:schemeClr val="dk1"/>
                </a:solidFill>
              </a:rPr>
              <a:t>In the </a:t>
            </a:r>
            <a:r>
              <a:rPr lang="en" sz="1500" b="1">
                <a:solidFill>
                  <a:schemeClr val="dk1"/>
                </a:solidFill>
              </a:rPr>
              <a:t>standard train-test split</a:t>
            </a:r>
            <a:r>
              <a:rPr lang="en" sz="1500">
                <a:solidFill>
                  <a:schemeClr val="dk1"/>
                </a:solidFill>
              </a:rPr>
              <a:t>, we found some variances in performance.</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Perform </a:t>
            </a:r>
            <a:r>
              <a:rPr lang="en" sz="1500" b="1">
                <a:solidFill>
                  <a:schemeClr val="dk1"/>
                </a:solidFill>
              </a:rPr>
              <a:t>moderate </a:t>
            </a:r>
            <a:r>
              <a:rPr lang="en" sz="1500">
                <a:solidFill>
                  <a:schemeClr val="dk1"/>
                </a:solidFill>
              </a:rPr>
              <a:t>in </a:t>
            </a:r>
            <a:r>
              <a:rPr lang="en" sz="1500" b="1">
                <a:solidFill>
                  <a:schemeClr val="dk1"/>
                </a:solidFill>
              </a:rPr>
              <a:t>predicting</a:t>
            </a:r>
            <a:r>
              <a:rPr lang="en" sz="1500">
                <a:solidFill>
                  <a:schemeClr val="dk1"/>
                </a:solidFill>
              </a:rPr>
              <a:t> road quality classes.</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b="1">
                <a:solidFill>
                  <a:schemeClr val="dk1"/>
                </a:solidFill>
              </a:rPr>
              <a:t>Correlation</a:t>
            </a:r>
            <a:r>
              <a:rPr lang="en" sz="1500">
                <a:solidFill>
                  <a:schemeClr val="dk1"/>
                </a:solidFill>
              </a:rPr>
              <a:t> between </a:t>
            </a:r>
            <a:r>
              <a:rPr lang="en" sz="1500" b="1">
                <a:solidFill>
                  <a:schemeClr val="dk1"/>
                </a:solidFill>
              </a:rPr>
              <a:t>predictive accuracy</a:t>
            </a:r>
            <a:r>
              <a:rPr lang="en" sz="1500">
                <a:solidFill>
                  <a:schemeClr val="dk1"/>
                </a:solidFill>
              </a:rPr>
              <a:t> and </a:t>
            </a:r>
            <a:r>
              <a:rPr lang="en" sz="1500" b="1">
                <a:solidFill>
                  <a:schemeClr val="dk1"/>
                </a:solidFill>
              </a:rPr>
              <a:t>homogeneity of roads</a:t>
            </a:r>
            <a:r>
              <a:rPr lang="en" sz="1500">
                <a:solidFill>
                  <a:schemeClr val="dk1"/>
                </a:solidFill>
              </a:rPr>
              <a:t>.</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b="1">
                <a:solidFill>
                  <a:schemeClr val="dk1"/>
                </a:solidFill>
              </a:rPr>
              <a:t>Decreased </a:t>
            </a:r>
            <a:r>
              <a:rPr lang="en" sz="1500">
                <a:solidFill>
                  <a:schemeClr val="dk1"/>
                </a:solidFill>
              </a:rPr>
              <a:t>the</a:t>
            </a:r>
            <a:r>
              <a:rPr lang="en" sz="1500" b="1">
                <a:solidFill>
                  <a:schemeClr val="dk1"/>
                </a:solidFill>
              </a:rPr>
              <a:t> predictive accuracy </a:t>
            </a:r>
            <a:r>
              <a:rPr lang="en" sz="1500">
                <a:solidFill>
                  <a:schemeClr val="dk1"/>
                </a:solidFill>
              </a:rPr>
              <a:t>for </a:t>
            </a:r>
            <a:r>
              <a:rPr lang="en" sz="1500" b="1">
                <a:solidFill>
                  <a:schemeClr val="dk1"/>
                </a:solidFill>
              </a:rPr>
              <a:t>held-out test.</a:t>
            </a:r>
            <a:endParaRPr sz="1500" b="1">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Model </a:t>
            </a:r>
            <a:r>
              <a:rPr lang="en" sz="1500" b="1">
                <a:solidFill>
                  <a:schemeClr val="dk1"/>
                </a:solidFill>
              </a:rPr>
              <a:t>face difficulties </a:t>
            </a:r>
            <a:r>
              <a:rPr lang="en" sz="1500">
                <a:solidFill>
                  <a:schemeClr val="dk1"/>
                </a:solidFill>
              </a:rPr>
              <a:t>in predicting </a:t>
            </a:r>
            <a:r>
              <a:rPr lang="en" sz="1500" b="1">
                <a:solidFill>
                  <a:schemeClr val="dk1"/>
                </a:solidFill>
              </a:rPr>
              <a:t>good </a:t>
            </a:r>
            <a:r>
              <a:rPr lang="en" sz="1500">
                <a:solidFill>
                  <a:schemeClr val="dk1"/>
                </a:solidFill>
              </a:rPr>
              <a:t>and </a:t>
            </a:r>
            <a:r>
              <a:rPr lang="en" sz="1500" b="1">
                <a:solidFill>
                  <a:schemeClr val="dk1"/>
                </a:solidFill>
              </a:rPr>
              <a:t>fair class</a:t>
            </a:r>
            <a:r>
              <a:rPr lang="en" sz="1500">
                <a:solidFill>
                  <a:schemeClr val="dk1"/>
                </a:solidFill>
              </a:rPr>
              <a:t>.</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Because maybe </a:t>
            </a:r>
            <a:r>
              <a:rPr lang="en" sz="1500" b="1">
                <a:solidFill>
                  <a:schemeClr val="dk1"/>
                </a:solidFill>
              </a:rPr>
              <a:t>IRI values</a:t>
            </a:r>
            <a:r>
              <a:rPr lang="en" sz="1500">
                <a:solidFill>
                  <a:schemeClr val="dk1"/>
                </a:solidFill>
              </a:rPr>
              <a:t> of </a:t>
            </a:r>
            <a:r>
              <a:rPr lang="en" sz="1500" b="1">
                <a:solidFill>
                  <a:schemeClr val="dk1"/>
                </a:solidFill>
              </a:rPr>
              <a:t>good </a:t>
            </a:r>
            <a:r>
              <a:rPr lang="en" sz="1500">
                <a:solidFill>
                  <a:schemeClr val="dk1"/>
                </a:solidFill>
              </a:rPr>
              <a:t>and </a:t>
            </a:r>
            <a:r>
              <a:rPr lang="en" sz="1500" b="1">
                <a:solidFill>
                  <a:schemeClr val="dk1"/>
                </a:solidFill>
              </a:rPr>
              <a:t>fair class</a:t>
            </a:r>
            <a:r>
              <a:rPr lang="en" sz="1500">
                <a:solidFill>
                  <a:schemeClr val="dk1"/>
                </a:solidFill>
              </a:rPr>
              <a:t> is</a:t>
            </a:r>
            <a:r>
              <a:rPr lang="en" sz="1500" b="1">
                <a:solidFill>
                  <a:schemeClr val="dk1"/>
                </a:solidFill>
              </a:rPr>
              <a:t> too close.</a:t>
            </a:r>
            <a:endParaRPr sz="1500" b="1">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b="1">
                <a:solidFill>
                  <a:schemeClr val="dk1"/>
                </a:solidFill>
              </a:rPr>
              <a:t>Training </a:t>
            </a:r>
            <a:r>
              <a:rPr lang="en" sz="1500">
                <a:solidFill>
                  <a:schemeClr val="dk1"/>
                </a:solidFill>
              </a:rPr>
              <a:t>from</a:t>
            </a:r>
            <a:r>
              <a:rPr lang="en" sz="1500" b="1">
                <a:solidFill>
                  <a:schemeClr val="dk1"/>
                </a:solidFill>
              </a:rPr>
              <a:t> scratch </a:t>
            </a:r>
            <a:r>
              <a:rPr lang="en" sz="1500">
                <a:solidFill>
                  <a:schemeClr val="dk1"/>
                </a:solidFill>
              </a:rPr>
              <a:t>takes</a:t>
            </a:r>
            <a:r>
              <a:rPr lang="en" sz="1500" b="1">
                <a:solidFill>
                  <a:schemeClr val="dk1"/>
                </a:solidFill>
              </a:rPr>
              <a:t> long time and more epochs in CNN.</a:t>
            </a:r>
            <a:endParaRPr sz="1500" b="1">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b="1">
                <a:solidFill>
                  <a:schemeClr val="dk1"/>
                </a:solidFill>
              </a:rPr>
              <a:t>Transfer learning </a:t>
            </a:r>
            <a:r>
              <a:rPr lang="en" sz="1500">
                <a:solidFill>
                  <a:schemeClr val="dk1"/>
                </a:solidFill>
              </a:rPr>
              <a:t>approach performed better than CNN(RoadNet) model comparing </a:t>
            </a:r>
            <a:r>
              <a:rPr lang="en" sz="1500" b="1">
                <a:solidFill>
                  <a:schemeClr val="dk1"/>
                </a:solidFill>
              </a:rPr>
              <a:t>training time</a:t>
            </a:r>
            <a:r>
              <a:rPr lang="en" sz="1500">
                <a:solidFill>
                  <a:schemeClr val="dk1"/>
                </a:solidFill>
              </a:rPr>
              <a:t> and </a:t>
            </a:r>
            <a:r>
              <a:rPr lang="en" sz="1500" b="1">
                <a:solidFill>
                  <a:schemeClr val="dk1"/>
                </a:solidFill>
              </a:rPr>
              <a:t>accuracy</a:t>
            </a:r>
            <a:r>
              <a:rPr lang="en" sz="1500">
                <a:solidFill>
                  <a:schemeClr val="dk1"/>
                </a:solidFill>
              </a:rPr>
              <a:t>.</a:t>
            </a:r>
            <a:endParaRPr b="1">
              <a:solidFill>
                <a:schemeClr val="dk1"/>
              </a:solidFill>
            </a:endParaRPr>
          </a:p>
        </p:txBody>
      </p:sp>
      <p:sp>
        <p:nvSpPr>
          <p:cNvPr id="683" name="Google Shape;683;p85"/>
          <p:cNvSpPr txBox="1">
            <a:spLocks noGrp="1"/>
          </p:cNvSpPr>
          <p:nvPr>
            <p:ph type="title"/>
          </p:nvPr>
        </p:nvSpPr>
        <p:spPr>
          <a:xfrm>
            <a:off x="311700" y="4220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Overview</a:t>
            </a:r>
            <a:endParaRPr sz="2400" b="1"/>
          </a:p>
        </p:txBody>
      </p:sp>
      <p:sp>
        <p:nvSpPr>
          <p:cNvPr id="684" name="Google Shape;684;p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73</a:t>
            </a:fld>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86"/>
          <p:cNvSpPr txBox="1">
            <a:spLocks noGrp="1"/>
          </p:cNvSpPr>
          <p:nvPr>
            <p:ph type="title"/>
          </p:nvPr>
        </p:nvSpPr>
        <p:spPr>
          <a:xfrm>
            <a:off x="311700" y="2715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Web based prediction system</a:t>
            </a:r>
            <a:endParaRPr sz="2400" b="1"/>
          </a:p>
        </p:txBody>
      </p:sp>
      <p:sp>
        <p:nvSpPr>
          <p:cNvPr id="690" name="Google Shape;690;p86"/>
          <p:cNvSpPr txBox="1">
            <a:spLocks noGrp="1"/>
          </p:cNvSpPr>
          <p:nvPr>
            <p:ph type="body" idx="1"/>
          </p:nvPr>
        </p:nvSpPr>
        <p:spPr>
          <a:xfrm>
            <a:off x="311700" y="941775"/>
            <a:ext cx="8520600" cy="12147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Char char="●"/>
            </a:pPr>
            <a:r>
              <a:rPr lang="en" sz="1600">
                <a:solidFill>
                  <a:schemeClr val="dk1"/>
                </a:solidFill>
              </a:rPr>
              <a:t>Prototype of web based prediction system using flask api.</a:t>
            </a:r>
            <a:endParaRPr sz="1600">
              <a:solidFill>
                <a:schemeClr val="dk1"/>
              </a:solidFill>
            </a:endParaRPr>
          </a:p>
          <a:p>
            <a:pPr marL="457200" lvl="0" indent="-330200" algn="l" rtl="0">
              <a:spcBef>
                <a:spcPts val="0"/>
              </a:spcBef>
              <a:spcAft>
                <a:spcPts val="0"/>
              </a:spcAft>
              <a:buClr>
                <a:schemeClr val="dk1"/>
              </a:buClr>
              <a:buSzPts val="1600"/>
              <a:buChar char="●"/>
            </a:pPr>
            <a:r>
              <a:rPr lang="en" sz="1600">
                <a:solidFill>
                  <a:schemeClr val="dk1"/>
                </a:solidFill>
              </a:rPr>
              <a:t>One can upload road image and the system will generate a prediction from that image.</a:t>
            </a:r>
            <a:endParaRPr sz="1600">
              <a:solidFill>
                <a:schemeClr val="dk1"/>
              </a:solidFill>
            </a:endParaRPr>
          </a:p>
          <a:p>
            <a:pPr marL="457200" lvl="0" indent="-330200" algn="l" rtl="0">
              <a:spcBef>
                <a:spcPts val="0"/>
              </a:spcBef>
              <a:spcAft>
                <a:spcPts val="0"/>
              </a:spcAft>
              <a:buClr>
                <a:schemeClr val="dk1"/>
              </a:buClr>
              <a:buSzPts val="1600"/>
              <a:buChar char="●"/>
            </a:pPr>
            <a:r>
              <a:rPr lang="en" sz="1600">
                <a:solidFill>
                  <a:schemeClr val="dk1"/>
                </a:solidFill>
              </a:rPr>
              <a:t>The prediction will be the one of road quality class labels</a:t>
            </a:r>
            <a:endParaRPr>
              <a:solidFill>
                <a:schemeClr val="dk1"/>
              </a:solidFill>
            </a:endParaRPr>
          </a:p>
        </p:txBody>
      </p:sp>
      <p:sp>
        <p:nvSpPr>
          <p:cNvPr id="691" name="Google Shape;691;p8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74</a:t>
            </a:fld>
            <a:endParaRPr/>
          </a:p>
        </p:txBody>
      </p:sp>
      <p:sp>
        <p:nvSpPr>
          <p:cNvPr id="692" name="Google Shape;692;p86"/>
          <p:cNvSpPr txBox="1"/>
          <p:nvPr/>
        </p:nvSpPr>
        <p:spPr>
          <a:xfrm>
            <a:off x="2305275" y="4418475"/>
            <a:ext cx="4106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Fig: Uploading image and generating prediction</a:t>
            </a:r>
            <a:endParaRPr/>
          </a:p>
        </p:txBody>
      </p:sp>
      <p:pic>
        <p:nvPicPr>
          <p:cNvPr id="693" name="Google Shape;693;p86"/>
          <p:cNvPicPr preferRelativeResize="0"/>
          <p:nvPr/>
        </p:nvPicPr>
        <p:blipFill>
          <a:blip r:embed="rId3">
            <a:alphaModFix/>
          </a:blip>
          <a:stretch>
            <a:fillRect/>
          </a:stretch>
        </p:blipFill>
        <p:spPr>
          <a:xfrm>
            <a:off x="311700" y="2396913"/>
            <a:ext cx="2563075" cy="1781125"/>
          </a:xfrm>
          <a:prstGeom prst="rect">
            <a:avLst/>
          </a:prstGeom>
          <a:noFill/>
          <a:ln>
            <a:noFill/>
          </a:ln>
        </p:spPr>
      </p:pic>
      <p:pic>
        <p:nvPicPr>
          <p:cNvPr id="694" name="Google Shape;694;p86"/>
          <p:cNvPicPr preferRelativeResize="0"/>
          <p:nvPr/>
        </p:nvPicPr>
        <p:blipFill>
          <a:blip r:embed="rId4">
            <a:alphaModFix/>
          </a:blip>
          <a:stretch>
            <a:fillRect/>
          </a:stretch>
        </p:blipFill>
        <p:spPr>
          <a:xfrm>
            <a:off x="3056000" y="2308875"/>
            <a:ext cx="3174760" cy="1957200"/>
          </a:xfrm>
          <a:prstGeom prst="rect">
            <a:avLst/>
          </a:prstGeom>
          <a:noFill/>
          <a:ln>
            <a:noFill/>
          </a:ln>
        </p:spPr>
      </p:pic>
      <p:pic>
        <p:nvPicPr>
          <p:cNvPr id="695" name="Google Shape;695;p86"/>
          <p:cNvPicPr preferRelativeResize="0"/>
          <p:nvPr/>
        </p:nvPicPr>
        <p:blipFill>
          <a:blip r:embed="rId5">
            <a:alphaModFix/>
          </a:blip>
          <a:stretch>
            <a:fillRect/>
          </a:stretch>
        </p:blipFill>
        <p:spPr>
          <a:xfrm>
            <a:off x="6411985" y="2396925"/>
            <a:ext cx="2550515" cy="1833704"/>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87"/>
          <p:cNvSpPr txBox="1">
            <a:spLocks noGrp="1"/>
          </p:cNvSpPr>
          <p:nvPr>
            <p:ph type="title"/>
          </p:nvPr>
        </p:nvSpPr>
        <p:spPr>
          <a:xfrm>
            <a:off x="386075" y="23413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Limitations</a:t>
            </a:r>
            <a:endParaRPr sz="2400" b="1"/>
          </a:p>
        </p:txBody>
      </p:sp>
      <p:sp>
        <p:nvSpPr>
          <p:cNvPr id="701" name="Google Shape;701;p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75</a:t>
            </a:fld>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88"/>
          <p:cNvSpPr txBox="1">
            <a:spLocks noGrp="1"/>
          </p:cNvSpPr>
          <p:nvPr>
            <p:ph type="title"/>
          </p:nvPr>
        </p:nvSpPr>
        <p:spPr>
          <a:xfrm>
            <a:off x="311700" y="2591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Limitations</a:t>
            </a:r>
            <a:endParaRPr sz="2400" b="1"/>
          </a:p>
        </p:txBody>
      </p:sp>
      <p:sp>
        <p:nvSpPr>
          <p:cNvPr id="707" name="Google Shape;707;p88"/>
          <p:cNvSpPr txBox="1">
            <a:spLocks noGrp="1"/>
          </p:cNvSpPr>
          <p:nvPr>
            <p:ph type="body" idx="1"/>
          </p:nvPr>
        </p:nvSpPr>
        <p:spPr>
          <a:xfrm>
            <a:off x="311700" y="1324525"/>
            <a:ext cx="8520600" cy="1984800"/>
          </a:xfrm>
          <a:prstGeom prst="rect">
            <a:avLst/>
          </a:prstGeom>
        </p:spPr>
        <p:txBody>
          <a:bodyPr spcFirstLastPara="1" wrap="square" lIns="91425" tIns="91425" rIns="91425" bIns="91425" anchor="t" anchorCtr="0">
            <a:noAutofit/>
          </a:bodyPr>
          <a:lstStyle/>
          <a:p>
            <a:pPr marL="457200" lvl="0" indent="-323850" algn="just" rtl="0">
              <a:lnSpc>
                <a:spcPct val="150000"/>
              </a:lnSpc>
              <a:spcBef>
                <a:spcPts val="0"/>
              </a:spcBef>
              <a:spcAft>
                <a:spcPts val="0"/>
              </a:spcAft>
              <a:buClr>
                <a:schemeClr val="dk1"/>
              </a:buClr>
              <a:buSzPts val="1500"/>
              <a:buChar char="●"/>
            </a:pPr>
            <a:r>
              <a:rPr lang="en" sz="1500">
                <a:solidFill>
                  <a:schemeClr val="dk1"/>
                </a:solidFill>
              </a:rPr>
              <a:t>Our collected </a:t>
            </a:r>
            <a:r>
              <a:rPr lang="en" sz="1500" b="1">
                <a:solidFill>
                  <a:schemeClr val="dk1"/>
                </a:solidFill>
              </a:rPr>
              <a:t>IRI dataset</a:t>
            </a:r>
            <a:r>
              <a:rPr lang="en" sz="1500">
                <a:solidFill>
                  <a:schemeClr val="dk1"/>
                </a:solidFill>
              </a:rPr>
              <a:t> date range is between </a:t>
            </a:r>
            <a:r>
              <a:rPr lang="en" sz="1500" b="1">
                <a:solidFill>
                  <a:schemeClr val="dk1"/>
                </a:solidFill>
              </a:rPr>
              <a:t>November 2017 to February 2018</a:t>
            </a:r>
            <a:r>
              <a:rPr lang="en" sz="1500">
                <a:solidFill>
                  <a:schemeClr val="dk1"/>
                </a:solidFill>
              </a:rPr>
              <a:t>. </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 sz="1500">
                <a:solidFill>
                  <a:schemeClr val="dk1"/>
                </a:solidFill>
              </a:rPr>
              <a:t>But </a:t>
            </a:r>
            <a:r>
              <a:rPr lang="en" sz="1500" b="1">
                <a:solidFill>
                  <a:schemeClr val="dk1"/>
                </a:solidFill>
              </a:rPr>
              <a:t>Google Earth’s</a:t>
            </a:r>
            <a:r>
              <a:rPr lang="en" sz="1500">
                <a:solidFill>
                  <a:schemeClr val="dk1"/>
                </a:solidFill>
              </a:rPr>
              <a:t> data is </a:t>
            </a:r>
            <a:r>
              <a:rPr lang="en" sz="1500" b="1">
                <a:solidFill>
                  <a:schemeClr val="dk1"/>
                </a:solidFill>
              </a:rPr>
              <a:t>not continuously available for that specific date range.</a:t>
            </a:r>
            <a:endParaRPr sz="1500" b="1">
              <a:solidFill>
                <a:schemeClr val="dk1"/>
              </a:solidFill>
            </a:endParaRPr>
          </a:p>
          <a:p>
            <a:pPr marL="457200" lvl="0" indent="-323850" algn="just" rtl="0">
              <a:lnSpc>
                <a:spcPct val="115000"/>
              </a:lnSpc>
              <a:spcBef>
                <a:spcPts val="0"/>
              </a:spcBef>
              <a:spcAft>
                <a:spcPts val="0"/>
              </a:spcAft>
              <a:buClr>
                <a:schemeClr val="dk1"/>
              </a:buClr>
              <a:buSzPts val="1500"/>
              <a:buChar char="●"/>
            </a:pPr>
            <a:r>
              <a:rPr lang="en" sz="1500">
                <a:solidFill>
                  <a:schemeClr val="dk1"/>
                </a:solidFill>
              </a:rPr>
              <a:t>This reduce our IRI dataset from </a:t>
            </a:r>
            <a:r>
              <a:rPr lang="en" sz="1500" b="1">
                <a:solidFill>
                  <a:schemeClr val="dk1"/>
                </a:solidFill>
              </a:rPr>
              <a:t>1511 kilometers</a:t>
            </a:r>
            <a:r>
              <a:rPr lang="en" sz="1500">
                <a:solidFill>
                  <a:schemeClr val="dk1"/>
                </a:solidFill>
              </a:rPr>
              <a:t> to </a:t>
            </a:r>
            <a:r>
              <a:rPr lang="en" sz="1500" b="1">
                <a:solidFill>
                  <a:schemeClr val="dk1"/>
                </a:solidFill>
              </a:rPr>
              <a:t>498 kilometers</a:t>
            </a:r>
            <a:r>
              <a:rPr lang="en" sz="1500">
                <a:solidFill>
                  <a:schemeClr val="dk1"/>
                </a:solidFill>
              </a:rPr>
              <a:t> which is </a:t>
            </a:r>
            <a:r>
              <a:rPr lang="en" sz="1500" b="1">
                <a:solidFill>
                  <a:schemeClr val="dk1"/>
                </a:solidFill>
              </a:rPr>
              <a:t>32%</a:t>
            </a:r>
            <a:r>
              <a:rPr lang="en" sz="1500">
                <a:solidFill>
                  <a:schemeClr val="dk1"/>
                </a:solidFill>
              </a:rPr>
              <a:t> of our total National highways.</a:t>
            </a:r>
            <a:endParaRPr sz="1500">
              <a:solidFill>
                <a:schemeClr val="dk1"/>
              </a:solidFill>
            </a:endParaRPr>
          </a:p>
        </p:txBody>
      </p:sp>
      <p:sp>
        <p:nvSpPr>
          <p:cNvPr id="708" name="Google Shape;708;p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76</a:t>
            </a:fld>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89"/>
          <p:cNvSpPr txBox="1">
            <a:spLocks noGrp="1"/>
          </p:cNvSpPr>
          <p:nvPr>
            <p:ph type="title"/>
          </p:nvPr>
        </p:nvSpPr>
        <p:spPr>
          <a:xfrm>
            <a:off x="311700" y="3948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Limitations</a:t>
            </a:r>
            <a:endParaRPr sz="2400" b="1"/>
          </a:p>
        </p:txBody>
      </p:sp>
      <p:sp>
        <p:nvSpPr>
          <p:cNvPr id="714" name="Google Shape;714;p89"/>
          <p:cNvSpPr txBox="1">
            <a:spLocks noGrp="1"/>
          </p:cNvSpPr>
          <p:nvPr>
            <p:ph type="body" idx="1"/>
          </p:nvPr>
        </p:nvSpPr>
        <p:spPr>
          <a:xfrm>
            <a:off x="311700" y="1077200"/>
            <a:ext cx="8520600" cy="741900"/>
          </a:xfrm>
          <a:prstGeom prst="rect">
            <a:avLst/>
          </a:prstGeom>
        </p:spPr>
        <p:txBody>
          <a:bodyPr spcFirstLastPara="1" wrap="square" lIns="91425" tIns="91425" rIns="91425" bIns="91425" anchor="t" anchorCtr="0">
            <a:noAutofit/>
          </a:bodyPr>
          <a:lstStyle/>
          <a:p>
            <a:pPr marL="457200" lvl="0" indent="-323850" algn="just" rtl="0">
              <a:spcBef>
                <a:spcPts val="0"/>
              </a:spcBef>
              <a:spcAft>
                <a:spcPts val="0"/>
              </a:spcAft>
              <a:buClr>
                <a:srgbClr val="000000"/>
              </a:buClr>
              <a:buSzPts val="1500"/>
              <a:buChar char="●"/>
            </a:pPr>
            <a:r>
              <a:rPr lang="en" sz="1500">
                <a:solidFill>
                  <a:srgbClr val="000000"/>
                </a:solidFill>
              </a:rPr>
              <a:t>Discarded the images manually where road segments are invisible because of traffics, trees, clouds, and other reasons. This also causes reduced dataset.</a:t>
            </a:r>
            <a:endParaRPr sz="1500">
              <a:solidFill>
                <a:srgbClr val="000000"/>
              </a:solidFill>
            </a:endParaRPr>
          </a:p>
        </p:txBody>
      </p:sp>
      <p:pic>
        <p:nvPicPr>
          <p:cNvPr id="715" name="Google Shape;715;p89"/>
          <p:cNvPicPr preferRelativeResize="0"/>
          <p:nvPr/>
        </p:nvPicPr>
        <p:blipFill rotWithShape="1">
          <a:blip r:embed="rId3">
            <a:alphaModFix/>
          </a:blip>
          <a:srcRect r="2600" b="2391"/>
          <a:stretch/>
        </p:blipFill>
        <p:spPr>
          <a:xfrm>
            <a:off x="1033325" y="2142075"/>
            <a:ext cx="1824875" cy="1828800"/>
          </a:xfrm>
          <a:prstGeom prst="rect">
            <a:avLst/>
          </a:prstGeom>
          <a:noFill/>
          <a:ln>
            <a:noFill/>
          </a:ln>
        </p:spPr>
      </p:pic>
      <p:pic>
        <p:nvPicPr>
          <p:cNvPr id="716" name="Google Shape;716;p89"/>
          <p:cNvPicPr preferRelativeResize="0"/>
          <p:nvPr/>
        </p:nvPicPr>
        <p:blipFill rotWithShape="1">
          <a:blip r:embed="rId4">
            <a:alphaModFix/>
          </a:blip>
          <a:srcRect r="2600"/>
          <a:stretch/>
        </p:blipFill>
        <p:spPr>
          <a:xfrm>
            <a:off x="3603937" y="2142075"/>
            <a:ext cx="1828800" cy="1828800"/>
          </a:xfrm>
          <a:prstGeom prst="rect">
            <a:avLst/>
          </a:prstGeom>
          <a:noFill/>
          <a:ln>
            <a:noFill/>
          </a:ln>
        </p:spPr>
      </p:pic>
      <p:pic>
        <p:nvPicPr>
          <p:cNvPr id="717" name="Google Shape;717;p89"/>
          <p:cNvPicPr preferRelativeResize="0"/>
          <p:nvPr/>
        </p:nvPicPr>
        <p:blipFill>
          <a:blip r:embed="rId5">
            <a:alphaModFix/>
          </a:blip>
          <a:stretch>
            <a:fillRect/>
          </a:stretch>
        </p:blipFill>
        <p:spPr>
          <a:xfrm>
            <a:off x="6178475" y="2142075"/>
            <a:ext cx="1828800" cy="1828800"/>
          </a:xfrm>
          <a:prstGeom prst="rect">
            <a:avLst/>
          </a:prstGeom>
          <a:noFill/>
          <a:ln>
            <a:noFill/>
          </a:ln>
        </p:spPr>
      </p:pic>
      <p:sp>
        <p:nvSpPr>
          <p:cNvPr id="718" name="Google Shape;718;p89"/>
          <p:cNvSpPr txBox="1"/>
          <p:nvPr/>
        </p:nvSpPr>
        <p:spPr>
          <a:xfrm>
            <a:off x="1672050" y="4469825"/>
            <a:ext cx="5799900" cy="30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Fig : Elimination of the image data where road segment are invisible</a:t>
            </a:r>
            <a:endParaRPr/>
          </a:p>
        </p:txBody>
      </p:sp>
      <p:sp>
        <p:nvSpPr>
          <p:cNvPr id="719" name="Google Shape;719;p8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77</a:t>
            </a:fld>
            <a:endParaRPr>
              <a:solidFill>
                <a:schemeClr val="dk2"/>
              </a:solidFill>
              <a:latin typeface="Arial"/>
              <a:ea typeface="Arial"/>
              <a:cs typeface="Arial"/>
              <a:sym typeface="Aria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9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Limitations</a:t>
            </a:r>
            <a:endParaRPr sz="2400" b="1"/>
          </a:p>
        </p:txBody>
      </p:sp>
      <p:pic>
        <p:nvPicPr>
          <p:cNvPr id="725" name="Google Shape;725;p90"/>
          <p:cNvPicPr preferRelativeResize="0"/>
          <p:nvPr/>
        </p:nvPicPr>
        <p:blipFill>
          <a:blip r:embed="rId3">
            <a:alphaModFix/>
          </a:blip>
          <a:stretch>
            <a:fillRect/>
          </a:stretch>
        </p:blipFill>
        <p:spPr>
          <a:xfrm>
            <a:off x="1130562" y="1418150"/>
            <a:ext cx="1828800" cy="1828800"/>
          </a:xfrm>
          <a:prstGeom prst="rect">
            <a:avLst/>
          </a:prstGeom>
          <a:noFill/>
          <a:ln>
            <a:noFill/>
          </a:ln>
        </p:spPr>
      </p:pic>
      <p:pic>
        <p:nvPicPr>
          <p:cNvPr id="726" name="Google Shape;726;p90"/>
          <p:cNvPicPr preferRelativeResize="0"/>
          <p:nvPr/>
        </p:nvPicPr>
        <p:blipFill>
          <a:blip r:embed="rId4">
            <a:alphaModFix/>
          </a:blip>
          <a:stretch>
            <a:fillRect/>
          </a:stretch>
        </p:blipFill>
        <p:spPr>
          <a:xfrm>
            <a:off x="6581013" y="1418150"/>
            <a:ext cx="1828800" cy="1828800"/>
          </a:xfrm>
          <a:prstGeom prst="rect">
            <a:avLst/>
          </a:prstGeom>
          <a:noFill/>
          <a:ln>
            <a:noFill/>
          </a:ln>
        </p:spPr>
      </p:pic>
      <p:pic>
        <p:nvPicPr>
          <p:cNvPr id="727" name="Google Shape;727;p90"/>
          <p:cNvPicPr preferRelativeResize="0"/>
          <p:nvPr/>
        </p:nvPicPr>
        <p:blipFill>
          <a:blip r:embed="rId5">
            <a:alphaModFix/>
          </a:blip>
          <a:stretch>
            <a:fillRect/>
          </a:stretch>
        </p:blipFill>
        <p:spPr>
          <a:xfrm>
            <a:off x="3855788" y="1418150"/>
            <a:ext cx="1828800" cy="1828800"/>
          </a:xfrm>
          <a:prstGeom prst="rect">
            <a:avLst/>
          </a:prstGeom>
          <a:noFill/>
          <a:ln>
            <a:noFill/>
          </a:ln>
        </p:spPr>
      </p:pic>
      <p:sp>
        <p:nvSpPr>
          <p:cNvPr id="728" name="Google Shape;728;p90"/>
          <p:cNvSpPr txBox="1"/>
          <p:nvPr/>
        </p:nvSpPr>
        <p:spPr>
          <a:xfrm>
            <a:off x="1569600" y="4391500"/>
            <a:ext cx="72627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Fig: Limitation of detecting curved road segment using </a:t>
            </a:r>
            <a:r>
              <a:rPr lang="en" b="1"/>
              <a:t>Houghline</a:t>
            </a:r>
            <a:r>
              <a:rPr lang="en"/>
              <a:t> technique</a:t>
            </a:r>
            <a:endParaRPr/>
          </a:p>
        </p:txBody>
      </p:sp>
      <p:sp>
        <p:nvSpPr>
          <p:cNvPr id="729" name="Google Shape;729;p90"/>
          <p:cNvSpPr txBox="1"/>
          <p:nvPr/>
        </p:nvSpPr>
        <p:spPr>
          <a:xfrm>
            <a:off x="1079100" y="3647375"/>
            <a:ext cx="7753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Input Image                             After applying canny edge,                       Output Image</a:t>
            </a:r>
            <a:endParaRPr/>
          </a:p>
          <a:p>
            <a:pPr marL="0" lvl="0" indent="0" algn="l" rtl="0">
              <a:spcBef>
                <a:spcPts val="0"/>
              </a:spcBef>
              <a:spcAft>
                <a:spcPts val="0"/>
              </a:spcAft>
              <a:buNone/>
            </a:pPr>
            <a:r>
              <a:rPr lang="en"/>
              <a:t>                                                     hough line transformation</a:t>
            </a:r>
            <a:endParaRPr/>
          </a:p>
          <a:p>
            <a:pPr marL="0" lvl="0" indent="0" algn="l" rtl="0">
              <a:spcBef>
                <a:spcPts val="0"/>
              </a:spcBef>
              <a:spcAft>
                <a:spcPts val="0"/>
              </a:spcAft>
              <a:buNone/>
            </a:pPr>
            <a:r>
              <a:rPr lang="en"/>
              <a:t> </a:t>
            </a:r>
            <a:endParaRPr/>
          </a:p>
        </p:txBody>
      </p:sp>
      <p:sp>
        <p:nvSpPr>
          <p:cNvPr id="730" name="Google Shape;730;p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78</a:t>
            </a:fld>
            <a:endParaRPr>
              <a:solidFill>
                <a:schemeClr val="dk2"/>
              </a:solidFill>
              <a:latin typeface="Arial"/>
              <a:ea typeface="Arial"/>
              <a:cs typeface="Arial"/>
              <a:sym typeface="Aria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91"/>
          <p:cNvSpPr txBox="1">
            <a:spLocks noGrp="1"/>
          </p:cNvSpPr>
          <p:nvPr>
            <p:ph type="title"/>
          </p:nvPr>
        </p:nvSpPr>
        <p:spPr>
          <a:xfrm>
            <a:off x="311700" y="22854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Conclusion and Future Work</a:t>
            </a:r>
            <a:endParaRPr sz="2400" b="1"/>
          </a:p>
        </p:txBody>
      </p:sp>
      <p:sp>
        <p:nvSpPr>
          <p:cNvPr id="736" name="Google Shape;736;p9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79</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311700" y="2839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Conventional Design of Bangladesh Highways</a:t>
            </a:r>
            <a:r>
              <a:rPr lang="en" sz="2500" baseline="30000"/>
              <a:t>[8]</a:t>
            </a:r>
            <a:endParaRPr sz="2400" b="1"/>
          </a:p>
        </p:txBody>
      </p:sp>
      <p:sp>
        <p:nvSpPr>
          <p:cNvPr id="106" name="Google Shape;106;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107" name="Google Shape;107;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108" name="Google Shape;108;p20"/>
          <p:cNvPicPr preferRelativeResize="0"/>
          <p:nvPr/>
        </p:nvPicPr>
        <p:blipFill>
          <a:blip r:embed="rId3">
            <a:alphaModFix/>
          </a:blip>
          <a:stretch>
            <a:fillRect/>
          </a:stretch>
        </p:blipFill>
        <p:spPr>
          <a:xfrm>
            <a:off x="311700" y="1152475"/>
            <a:ext cx="8520601" cy="3442327"/>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92"/>
          <p:cNvSpPr txBox="1">
            <a:spLocks noGrp="1"/>
          </p:cNvSpPr>
          <p:nvPr>
            <p:ph type="title"/>
          </p:nvPr>
        </p:nvSpPr>
        <p:spPr>
          <a:xfrm>
            <a:off x="280050" y="3098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rPr>
              <a:t>Conclusion</a:t>
            </a:r>
            <a:r>
              <a:rPr lang="en" sz="2400" b="1">
                <a:solidFill>
                  <a:srgbClr val="FF0000"/>
                </a:solidFill>
              </a:rPr>
              <a:t> </a:t>
            </a:r>
            <a:endParaRPr sz="2400" b="1">
              <a:solidFill>
                <a:srgbClr val="FF0000"/>
              </a:solidFill>
            </a:endParaRPr>
          </a:p>
        </p:txBody>
      </p:sp>
      <p:sp>
        <p:nvSpPr>
          <p:cNvPr id="742" name="Google Shape;742;p92"/>
          <p:cNvSpPr txBox="1">
            <a:spLocks noGrp="1"/>
          </p:cNvSpPr>
          <p:nvPr>
            <p:ph type="body" idx="1"/>
          </p:nvPr>
        </p:nvSpPr>
        <p:spPr>
          <a:xfrm>
            <a:off x="367950" y="1093100"/>
            <a:ext cx="8344800" cy="2724300"/>
          </a:xfrm>
          <a:prstGeom prst="rect">
            <a:avLst/>
          </a:prstGeom>
        </p:spPr>
        <p:txBody>
          <a:bodyPr spcFirstLastPara="1" wrap="square" lIns="91425" tIns="91425" rIns="91425" bIns="91425" anchor="t" anchorCtr="0">
            <a:noAutofit/>
          </a:bodyPr>
          <a:lstStyle/>
          <a:p>
            <a:pPr marL="457200" lvl="0" indent="-323850" algn="just" rtl="0">
              <a:lnSpc>
                <a:spcPct val="150000"/>
              </a:lnSpc>
              <a:spcBef>
                <a:spcPts val="0"/>
              </a:spcBef>
              <a:spcAft>
                <a:spcPts val="0"/>
              </a:spcAft>
              <a:buClr>
                <a:schemeClr val="dk1"/>
              </a:buClr>
              <a:buSzPts val="1500"/>
              <a:buChar char="●"/>
            </a:pPr>
            <a:r>
              <a:rPr lang="en" sz="1500">
                <a:solidFill>
                  <a:schemeClr val="dk1"/>
                </a:solidFill>
              </a:rPr>
              <a:t>We found positive correlation between predictive accuracy and the homogeneity of road.</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Predictive accuracy is better in same training distribution road(standard test set).</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Predictive accuracy is relatively lower in different distribution (held-out) </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Bigger patch performed better than smaller patches.</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Found ResNet50 perform better overall, though model choice seems to lesser important than patch dimension and train-test ratio.</a:t>
            </a:r>
            <a:endParaRPr sz="1500">
              <a:solidFill>
                <a:schemeClr val="dk1"/>
              </a:solidFill>
            </a:endParaRPr>
          </a:p>
          <a:p>
            <a:pPr marL="457200" lvl="0" indent="-323850" algn="just" rtl="0">
              <a:lnSpc>
                <a:spcPct val="150000"/>
              </a:lnSpc>
              <a:spcBef>
                <a:spcPts val="0"/>
              </a:spcBef>
              <a:spcAft>
                <a:spcPts val="0"/>
              </a:spcAft>
              <a:buClr>
                <a:schemeClr val="dk1"/>
              </a:buClr>
              <a:buSzPts val="1500"/>
              <a:buChar char="●"/>
            </a:pPr>
            <a:r>
              <a:rPr lang="en" sz="1500">
                <a:solidFill>
                  <a:schemeClr val="dk1"/>
                </a:solidFill>
              </a:rPr>
              <a:t>More improvement is required for confident analysis of a never before seen road..</a:t>
            </a:r>
            <a:endParaRPr sz="1500">
              <a:solidFill>
                <a:schemeClr val="dk1"/>
              </a:solidFill>
            </a:endParaRPr>
          </a:p>
          <a:p>
            <a:pPr marL="457200" lvl="0" indent="0" algn="just" rtl="0">
              <a:spcBef>
                <a:spcPts val="1600"/>
              </a:spcBef>
              <a:spcAft>
                <a:spcPts val="0"/>
              </a:spcAft>
              <a:buNone/>
            </a:pPr>
            <a:endParaRPr sz="1500">
              <a:solidFill>
                <a:srgbClr val="000000"/>
              </a:solidFill>
            </a:endParaRPr>
          </a:p>
          <a:p>
            <a:pPr marL="0" lvl="0" indent="0" algn="l" rtl="0">
              <a:spcBef>
                <a:spcPts val="1600"/>
              </a:spcBef>
              <a:spcAft>
                <a:spcPts val="1600"/>
              </a:spcAft>
              <a:buNone/>
            </a:pPr>
            <a:endParaRPr sz="1500">
              <a:solidFill>
                <a:srgbClr val="000000"/>
              </a:solidFill>
            </a:endParaRPr>
          </a:p>
        </p:txBody>
      </p:sp>
      <p:sp>
        <p:nvSpPr>
          <p:cNvPr id="743" name="Google Shape;743;p9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80</a:t>
            </a:fld>
            <a:endParaRPr>
              <a:solidFill>
                <a:schemeClr val="dk2"/>
              </a:solidFill>
              <a:latin typeface="Arial"/>
              <a:ea typeface="Arial"/>
              <a:cs typeface="Arial"/>
              <a:sym typeface="Arial"/>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9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1">
                <a:solidFill>
                  <a:srgbClr val="000000"/>
                </a:solidFill>
              </a:rPr>
              <a:t>Future Work</a:t>
            </a:r>
            <a:endParaRPr sz="2400" b="1">
              <a:solidFill>
                <a:srgbClr val="000000"/>
              </a:solidFill>
            </a:endParaRPr>
          </a:p>
          <a:p>
            <a:pPr marL="0" lvl="0" indent="0" algn="l" rtl="0">
              <a:spcBef>
                <a:spcPts val="0"/>
              </a:spcBef>
              <a:spcAft>
                <a:spcPts val="0"/>
              </a:spcAft>
              <a:buNone/>
            </a:pPr>
            <a:endParaRPr/>
          </a:p>
        </p:txBody>
      </p:sp>
      <p:sp>
        <p:nvSpPr>
          <p:cNvPr id="749" name="Google Shape;749;p93"/>
          <p:cNvSpPr txBox="1">
            <a:spLocks noGrp="1"/>
          </p:cNvSpPr>
          <p:nvPr>
            <p:ph type="body" idx="1"/>
          </p:nvPr>
        </p:nvSpPr>
        <p:spPr>
          <a:xfrm>
            <a:off x="311700" y="1276400"/>
            <a:ext cx="8520600" cy="32655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0"/>
              </a:spcBef>
              <a:spcAft>
                <a:spcPts val="0"/>
              </a:spcAft>
              <a:buClr>
                <a:schemeClr val="dk1"/>
              </a:buClr>
              <a:buSzPts val="1500"/>
              <a:buChar char="●"/>
            </a:pPr>
            <a:r>
              <a:rPr lang="en" sz="1500">
                <a:solidFill>
                  <a:schemeClr val="dk1"/>
                </a:solidFill>
              </a:rPr>
              <a:t>Apply image processing and enhancement technique to remove cloud and other noises from image</a:t>
            </a:r>
            <a:endParaRPr sz="1500">
              <a:solidFill>
                <a:schemeClr val="dk1"/>
              </a:solidFill>
            </a:endParaRPr>
          </a:p>
          <a:p>
            <a:pPr marL="457200" lvl="0" indent="-323850" algn="just" rtl="0">
              <a:lnSpc>
                <a:spcPct val="150000"/>
              </a:lnSpc>
              <a:spcBef>
                <a:spcPts val="0"/>
              </a:spcBef>
              <a:spcAft>
                <a:spcPts val="0"/>
              </a:spcAft>
              <a:buClr>
                <a:srgbClr val="0E101A"/>
              </a:buClr>
              <a:buSzPts val="1500"/>
              <a:buChar char="●"/>
            </a:pPr>
            <a:r>
              <a:rPr lang="en" sz="1500">
                <a:solidFill>
                  <a:srgbClr val="0E101A"/>
                </a:solidFill>
              </a:rPr>
              <a:t>Modify an algorithm for detecting straight and curved roads at a time for our task</a:t>
            </a:r>
            <a:endParaRPr sz="1500">
              <a:solidFill>
                <a:srgbClr val="0E101A"/>
              </a:solidFill>
            </a:endParaRPr>
          </a:p>
          <a:p>
            <a:pPr marL="457200" lvl="0" indent="-323850" algn="just" rtl="0">
              <a:lnSpc>
                <a:spcPct val="150000"/>
              </a:lnSpc>
              <a:spcBef>
                <a:spcPts val="0"/>
              </a:spcBef>
              <a:spcAft>
                <a:spcPts val="0"/>
              </a:spcAft>
              <a:buClr>
                <a:srgbClr val="0E101A"/>
              </a:buClr>
              <a:buSzPts val="1500"/>
              <a:buChar char="●"/>
            </a:pPr>
            <a:r>
              <a:rPr lang="en" sz="1500">
                <a:solidFill>
                  <a:srgbClr val="0E101A"/>
                </a:solidFill>
              </a:rPr>
              <a:t>Improve the generalization performance so that model can infer the quality of held-out road more confidently</a:t>
            </a:r>
            <a:endParaRPr sz="1500">
              <a:solidFill>
                <a:srgbClr val="0E101A"/>
              </a:solidFill>
            </a:endParaRPr>
          </a:p>
          <a:p>
            <a:pPr marL="457200" lvl="0" indent="-323850" algn="just" rtl="0">
              <a:lnSpc>
                <a:spcPct val="150000"/>
              </a:lnSpc>
              <a:spcBef>
                <a:spcPts val="0"/>
              </a:spcBef>
              <a:spcAft>
                <a:spcPts val="0"/>
              </a:spcAft>
              <a:buClr>
                <a:srgbClr val="0E101A"/>
              </a:buClr>
              <a:buSzPts val="1500"/>
              <a:buChar char="●"/>
            </a:pPr>
            <a:r>
              <a:rPr lang="en" sz="1500">
                <a:solidFill>
                  <a:srgbClr val="0E101A"/>
                </a:solidFill>
              </a:rPr>
              <a:t>Applying RNN: Lstms, autoencoder for learning sequences of the road instead of an individual patch.</a:t>
            </a:r>
            <a:endParaRPr sz="1500">
              <a:solidFill>
                <a:srgbClr val="0E101A"/>
              </a:solidFill>
            </a:endParaRPr>
          </a:p>
          <a:p>
            <a:pPr marL="457200" lvl="0" indent="-323850" algn="just" rtl="0">
              <a:lnSpc>
                <a:spcPct val="150000"/>
              </a:lnSpc>
              <a:spcBef>
                <a:spcPts val="0"/>
              </a:spcBef>
              <a:spcAft>
                <a:spcPts val="0"/>
              </a:spcAft>
              <a:buClr>
                <a:srgbClr val="0E101A"/>
              </a:buClr>
              <a:buSzPts val="1500"/>
              <a:buChar char="●"/>
            </a:pPr>
            <a:r>
              <a:rPr lang="en" sz="1500">
                <a:solidFill>
                  <a:srgbClr val="0E101A"/>
                </a:solidFill>
              </a:rPr>
              <a:t>Detection of images whose are not actually road images but detected as a road in our web based system .</a:t>
            </a:r>
            <a:endParaRPr sz="1500">
              <a:solidFill>
                <a:srgbClr val="0E101A"/>
              </a:solidFill>
            </a:endParaRPr>
          </a:p>
          <a:p>
            <a:pPr marL="0" lvl="0" indent="0" algn="l" rtl="0">
              <a:spcBef>
                <a:spcPts val="0"/>
              </a:spcBef>
              <a:spcAft>
                <a:spcPts val="1600"/>
              </a:spcAft>
              <a:buNone/>
            </a:pPr>
            <a:endParaRPr/>
          </a:p>
        </p:txBody>
      </p:sp>
      <p:sp>
        <p:nvSpPr>
          <p:cNvPr id="750" name="Google Shape;750;p9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81</a:t>
            </a:fld>
            <a:endParaRPr>
              <a:solidFill>
                <a:schemeClr val="dk2"/>
              </a:solidFill>
              <a:latin typeface="Arial"/>
              <a:ea typeface="Arial"/>
              <a:cs typeface="Arial"/>
              <a:sym typeface="Aria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94"/>
          <p:cNvSpPr txBox="1">
            <a:spLocks noGrp="1"/>
          </p:cNvSpPr>
          <p:nvPr>
            <p:ph type="title"/>
          </p:nvPr>
        </p:nvSpPr>
        <p:spPr>
          <a:xfrm>
            <a:off x="311700" y="2095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References</a:t>
            </a:r>
            <a:endParaRPr sz="2400" b="1"/>
          </a:p>
        </p:txBody>
      </p:sp>
      <p:sp>
        <p:nvSpPr>
          <p:cNvPr id="756" name="Google Shape;756;p94"/>
          <p:cNvSpPr txBox="1">
            <a:spLocks noGrp="1"/>
          </p:cNvSpPr>
          <p:nvPr>
            <p:ph type="body" idx="1"/>
          </p:nvPr>
        </p:nvSpPr>
        <p:spPr>
          <a:xfrm>
            <a:off x="311700" y="855025"/>
            <a:ext cx="8520600" cy="39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000000"/>
                </a:solidFill>
              </a:rPr>
              <a:t>[1]</a:t>
            </a:r>
            <a:r>
              <a:rPr lang="en" sz="1000" i="1">
                <a:solidFill>
                  <a:schemeClr val="dk1"/>
                </a:solidFill>
              </a:rPr>
              <a:t>Roads and Highway Department of Bangladesh.</a:t>
            </a:r>
            <a:r>
              <a:rPr lang="en" sz="1000">
                <a:solidFill>
                  <a:schemeClr val="dk1"/>
                </a:solidFill>
              </a:rPr>
              <a:t> (2018). Retrieved from </a:t>
            </a:r>
            <a:r>
              <a:rPr lang="en" sz="1000" u="sng">
                <a:solidFill>
                  <a:schemeClr val="hlink"/>
                </a:solidFill>
                <a:hlinkClick r:id="rId3"/>
              </a:rPr>
              <a:t>http://www.rhd.gov.bd/RHDNews/Docs/Needs_Report_2018.pdf?fbclid=IwAR03s57wxAfEDGCRM1hbEpFW2OgrsAc9uHkp6FdW95MU8LUa_XCeh-sDesc.</a:t>
            </a:r>
            <a:endParaRPr sz="1000">
              <a:solidFill>
                <a:schemeClr val="dk1"/>
              </a:solidFill>
            </a:endParaRPr>
          </a:p>
          <a:p>
            <a:pPr marL="0" lvl="0" indent="0" algn="l" rtl="0">
              <a:spcBef>
                <a:spcPts val="1600"/>
              </a:spcBef>
              <a:spcAft>
                <a:spcPts val="0"/>
              </a:spcAft>
              <a:buNone/>
            </a:pPr>
            <a:r>
              <a:rPr lang="en" sz="1000">
                <a:solidFill>
                  <a:srgbClr val="000000"/>
                </a:solidFill>
              </a:rPr>
              <a:t>[2]</a:t>
            </a:r>
            <a:r>
              <a:rPr lang="en" sz="1000">
                <a:solidFill>
                  <a:srgbClr val="222222"/>
                </a:solidFill>
                <a:highlight>
                  <a:srgbClr val="FFFFFF"/>
                </a:highlight>
              </a:rPr>
              <a:t>Cadamuro, G., Muhebwa, A., &amp; Taneja, J. (2018). Assigning a grade: Accurate measurement of road quality using satellite imagery. </a:t>
            </a:r>
            <a:r>
              <a:rPr lang="en" sz="1000" i="1">
                <a:solidFill>
                  <a:srgbClr val="222222"/>
                </a:solidFill>
                <a:highlight>
                  <a:srgbClr val="FFFFFF"/>
                </a:highlight>
              </a:rPr>
              <a:t>arXiv preprint arXiv:1812.01699</a:t>
            </a:r>
            <a:r>
              <a:rPr lang="en" sz="1000">
                <a:solidFill>
                  <a:srgbClr val="222222"/>
                </a:solidFill>
                <a:highlight>
                  <a:srgbClr val="FFFFFF"/>
                </a:highlight>
              </a:rPr>
              <a:t>.</a:t>
            </a:r>
            <a:endParaRPr sz="1000">
              <a:solidFill>
                <a:srgbClr val="000000"/>
              </a:solidFill>
            </a:endParaRPr>
          </a:p>
          <a:p>
            <a:pPr marL="0" lvl="0" indent="0" algn="l" rtl="0">
              <a:spcBef>
                <a:spcPts val="1600"/>
              </a:spcBef>
              <a:spcAft>
                <a:spcPts val="0"/>
              </a:spcAft>
              <a:buNone/>
            </a:pPr>
            <a:r>
              <a:rPr lang="en" sz="1000">
                <a:solidFill>
                  <a:srgbClr val="000000"/>
                </a:solidFill>
              </a:rPr>
              <a:t>[3]</a:t>
            </a:r>
            <a:r>
              <a:rPr lang="en" sz="1000">
                <a:solidFill>
                  <a:srgbClr val="222222"/>
                </a:solidFill>
                <a:highlight>
                  <a:srgbClr val="FFFFFF"/>
                </a:highlight>
              </a:rPr>
              <a:t>Dorj, B., &amp; Lee, D. J. (2016). A precise lane detection algorithm based on top view image transformation and least-square approaches. </a:t>
            </a:r>
            <a:r>
              <a:rPr lang="en" sz="1000" i="1">
                <a:solidFill>
                  <a:srgbClr val="222222"/>
                </a:solidFill>
                <a:highlight>
                  <a:srgbClr val="FFFFFF"/>
                </a:highlight>
              </a:rPr>
              <a:t>Journal of Sensors</a:t>
            </a:r>
            <a:r>
              <a:rPr lang="en" sz="1000">
                <a:solidFill>
                  <a:srgbClr val="222222"/>
                </a:solidFill>
                <a:highlight>
                  <a:srgbClr val="FFFFFF"/>
                </a:highlight>
              </a:rPr>
              <a:t>, </a:t>
            </a:r>
            <a:r>
              <a:rPr lang="en" sz="1000" i="1">
                <a:solidFill>
                  <a:srgbClr val="222222"/>
                </a:solidFill>
                <a:highlight>
                  <a:srgbClr val="FFFFFF"/>
                </a:highlight>
              </a:rPr>
              <a:t>2016</a:t>
            </a:r>
            <a:r>
              <a:rPr lang="en" sz="1000">
                <a:solidFill>
                  <a:srgbClr val="222222"/>
                </a:solidFill>
                <a:highlight>
                  <a:srgbClr val="FFFFFF"/>
                </a:highlight>
              </a:rPr>
              <a:t>.</a:t>
            </a:r>
            <a:r>
              <a:rPr lang="en" sz="1000">
                <a:solidFill>
                  <a:srgbClr val="000000"/>
                </a:solidFill>
              </a:rPr>
              <a:t>.</a:t>
            </a:r>
            <a:endParaRPr sz="1000">
              <a:solidFill>
                <a:srgbClr val="000000"/>
              </a:solidFill>
            </a:endParaRPr>
          </a:p>
          <a:p>
            <a:pPr marL="0" lvl="0" indent="0" algn="l" rtl="0">
              <a:spcBef>
                <a:spcPts val="1600"/>
              </a:spcBef>
              <a:spcAft>
                <a:spcPts val="0"/>
              </a:spcAft>
              <a:buNone/>
            </a:pPr>
            <a:r>
              <a:rPr lang="en" sz="1000">
                <a:solidFill>
                  <a:srgbClr val="000000"/>
                </a:solidFill>
              </a:rPr>
              <a:t>[4]</a:t>
            </a:r>
            <a:r>
              <a:rPr lang="en" sz="1000">
                <a:solidFill>
                  <a:srgbClr val="222222"/>
                </a:solidFill>
                <a:highlight>
                  <a:srgbClr val="FFFFFF"/>
                </a:highlight>
              </a:rPr>
              <a:t>Kumar, M., &amp; Saxena, R. (2013). Algorithm and technique on various edge detection: A survey. </a:t>
            </a:r>
            <a:r>
              <a:rPr lang="en" sz="1000" i="1">
                <a:solidFill>
                  <a:srgbClr val="222222"/>
                </a:solidFill>
                <a:highlight>
                  <a:srgbClr val="FFFFFF"/>
                </a:highlight>
              </a:rPr>
              <a:t>Signal &amp; Image Processing</a:t>
            </a:r>
            <a:r>
              <a:rPr lang="en" sz="1000">
                <a:solidFill>
                  <a:srgbClr val="222222"/>
                </a:solidFill>
                <a:highlight>
                  <a:srgbClr val="FFFFFF"/>
                </a:highlight>
              </a:rPr>
              <a:t>, </a:t>
            </a:r>
            <a:r>
              <a:rPr lang="en" sz="1000" i="1">
                <a:solidFill>
                  <a:srgbClr val="222222"/>
                </a:solidFill>
                <a:highlight>
                  <a:srgbClr val="FFFFFF"/>
                </a:highlight>
              </a:rPr>
              <a:t>4</a:t>
            </a:r>
            <a:r>
              <a:rPr lang="en" sz="1000">
                <a:solidFill>
                  <a:srgbClr val="222222"/>
                </a:solidFill>
                <a:highlight>
                  <a:srgbClr val="FFFFFF"/>
                </a:highlight>
              </a:rPr>
              <a:t>(3), 65.</a:t>
            </a:r>
            <a:endParaRPr sz="1000">
              <a:solidFill>
                <a:srgbClr val="000000"/>
              </a:solidFill>
            </a:endParaRPr>
          </a:p>
          <a:p>
            <a:pPr marL="0" lvl="0" indent="0" algn="l" rtl="0">
              <a:spcBef>
                <a:spcPts val="1600"/>
              </a:spcBef>
              <a:spcAft>
                <a:spcPts val="0"/>
              </a:spcAft>
              <a:buNone/>
            </a:pPr>
            <a:r>
              <a:rPr lang="en" sz="1000">
                <a:solidFill>
                  <a:srgbClr val="000000"/>
                </a:solidFill>
              </a:rPr>
              <a:t>[5]</a:t>
            </a:r>
            <a:r>
              <a:rPr lang="en" sz="1000">
                <a:solidFill>
                  <a:srgbClr val="222222"/>
                </a:solidFill>
                <a:highlight>
                  <a:srgbClr val="FFFFFF"/>
                </a:highlight>
              </a:rPr>
              <a:t>Simonyan, K., &amp; Zisserman, A. (2014). Very deep convolutional networks for large-scale image recognition. </a:t>
            </a:r>
            <a:r>
              <a:rPr lang="en" sz="1000" i="1">
                <a:solidFill>
                  <a:srgbClr val="222222"/>
                </a:solidFill>
                <a:highlight>
                  <a:srgbClr val="FFFFFF"/>
                </a:highlight>
              </a:rPr>
              <a:t>arXiv preprint arXiv:1409.1556</a:t>
            </a:r>
            <a:r>
              <a:rPr lang="en" sz="1000">
                <a:solidFill>
                  <a:srgbClr val="222222"/>
                </a:solidFill>
                <a:highlight>
                  <a:srgbClr val="FFFFFF"/>
                </a:highlight>
              </a:rPr>
              <a:t>.</a:t>
            </a:r>
            <a:endParaRPr sz="1000">
              <a:solidFill>
                <a:srgbClr val="000000"/>
              </a:solidFill>
            </a:endParaRPr>
          </a:p>
          <a:p>
            <a:pPr marL="0" lvl="0" indent="0" algn="l" rtl="0">
              <a:spcBef>
                <a:spcPts val="1600"/>
              </a:spcBef>
              <a:spcAft>
                <a:spcPts val="0"/>
              </a:spcAft>
              <a:buNone/>
            </a:pPr>
            <a:r>
              <a:rPr lang="en" sz="1000">
                <a:solidFill>
                  <a:srgbClr val="000000"/>
                </a:solidFill>
              </a:rPr>
              <a:t>[6]</a:t>
            </a:r>
            <a:r>
              <a:rPr lang="en" sz="1000">
                <a:solidFill>
                  <a:srgbClr val="222222"/>
                </a:solidFill>
                <a:highlight>
                  <a:srgbClr val="FFFFFF"/>
                </a:highlight>
              </a:rPr>
              <a:t>He, K., Zhang, X., Ren, S., &amp; Sun, J. (2016). Deep residual learning for image recognition. In </a:t>
            </a:r>
            <a:r>
              <a:rPr lang="en" sz="1000" i="1">
                <a:solidFill>
                  <a:srgbClr val="222222"/>
                </a:solidFill>
                <a:highlight>
                  <a:srgbClr val="FFFFFF"/>
                </a:highlight>
              </a:rPr>
              <a:t>Proceedings of the IEEE conference on computer vision and pattern recognition</a:t>
            </a:r>
            <a:r>
              <a:rPr lang="en" sz="1000">
                <a:solidFill>
                  <a:srgbClr val="222222"/>
                </a:solidFill>
                <a:highlight>
                  <a:srgbClr val="FFFFFF"/>
                </a:highlight>
              </a:rPr>
              <a:t> (pp. 770-778).</a:t>
            </a:r>
            <a:endParaRPr sz="1000">
              <a:solidFill>
                <a:srgbClr val="222222"/>
              </a:solidFill>
              <a:highlight>
                <a:srgbClr val="FFFFFF"/>
              </a:highlight>
            </a:endParaRPr>
          </a:p>
          <a:p>
            <a:pPr marL="0" lvl="0" indent="0" algn="l" rtl="0">
              <a:spcBef>
                <a:spcPts val="1600"/>
              </a:spcBef>
              <a:spcAft>
                <a:spcPts val="0"/>
              </a:spcAft>
              <a:buNone/>
            </a:pPr>
            <a:r>
              <a:rPr lang="en" sz="1000">
                <a:solidFill>
                  <a:srgbClr val="222222"/>
                </a:solidFill>
                <a:highlight>
                  <a:srgbClr val="FFFFFF"/>
                </a:highlight>
              </a:rPr>
              <a:t>[7]</a:t>
            </a:r>
            <a:r>
              <a:rPr lang="en" sz="1000" u="sng">
                <a:solidFill>
                  <a:schemeClr val="accent5"/>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https://oldweb.lged.gov.bd/UploadedDocument/UnitPublication/4/14/2004_Road%20Design%20Standards.pdf</a:t>
            </a:r>
            <a:endParaRPr sz="1000">
              <a:solidFill>
                <a:srgbClr val="222222"/>
              </a:solidFill>
              <a:highlight>
                <a:srgbClr val="FFFFFF"/>
              </a:highlight>
            </a:endParaRPr>
          </a:p>
          <a:p>
            <a:pPr marL="0" lvl="0" indent="0" algn="l" rtl="0">
              <a:spcBef>
                <a:spcPts val="1600"/>
              </a:spcBef>
              <a:spcAft>
                <a:spcPts val="1600"/>
              </a:spcAft>
              <a:buNone/>
            </a:pPr>
            <a:r>
              <a:rPr lang="en" sz="1000">
                <a:solidFill>
                  <a:srgbClr val="222222"/>
                </a:solidFill>
                <a:highlight>
                  <a:srgbClr val="FFFFFF"/>
                </a:highlight>
              </a:rPr>
              <a:t>[8]</a:t>
            </a:r>
            <a:r>
              <a:rPr lang="en" sz="1000" u="sng">
                <a:solidFill>
                  <a:schemeClr val="hlink"/>
                </a:solidFill>
                <a:highlight>
                  <a:srgbClr val="FFFFFF"/>
                </a:highlight>
                <a:hlinkClick r:id="rId5"/>
              </a:rPr>
              <a:t>https://oldweb.lged.gov.bd/UploadedDocument/ProjectLibraryGallery/384/2005_Road%20Design%20Standards_Rural%20Roads_Final%20(1).pdf?fbclid=IwAR0Iwo3U17JcycKonj4MPZ7zCsuFyuaB5mLipUdkuoWOVJNqdkFtufudPoQ</a:t>
            </a:r>
            <a:endParaRPr sz="1000">
              <a:solidFill>
                <a:srgbClr val="222222"/>
              </a:solidFill>
              <a:highlight>
                <a:srgbClr val="FFFFFF"/>
              </a:highlight>
            </a:endParaRPr>
          </a:p>
        </p:txBody>
      </p:sp>
      <p:sp>
        <p:nvSpPr>
          <p:cNvPr id="757" name="Google Shape;757;p9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82</a:t>
            </a:fld>
            <a:endParaRPr>
              <a:solidFill>
                <a:schemeClr val="dk2"/>
              </a:solidFill>
              <a:latin typeface="Arial"/>
              <a:ea typeface="Arial"/>
              <a:cs typeface="Arial"/>
              <a:sym typeface="Arial"/>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95"/>
          <p:cNvSpPr txBox="1">
            <a:spLocks noGrp="1"/>
          </p:cNvSpPr>
          <p:nvPr>
            <p:ph type="body" idx="1"/>
          </p:nvPr>
        </p:nvSpPr>
        <p:spPr>
          <a:xfrm>
            <a:off x="3140850" y="2194175"/>
            <a:ext cx="2862300" cy="60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000" b="1">
                <a:solidFill>
                  <a:srgbClr val="000000"/>
                </a:solidFill>
              </a:rPr>
              <a:t>THANK YOU</a:t>
            </a:r>
            <a:endParaRPr sz="3000" b="1">
              <a:solidFill>
                <a:srgbClr val="000000"/>
              </a:solidFill>
            </a:endParaRPr>
          </a:p>
        </p:txBody>
      </p:sp>
      <p:sp>
        <p:nvSpPr>
          <p:cNvPr id="763" name="Google Shape;763;p9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Arial"/>
                <a:ea typeface="Arial"/>
                <a:cs typeface="Arial"/>
                <a:sym typeface="Arial"/>
              </a:rPr>
              <a:t>83</a:t>
            </a:fld>
            <a:endParaRPr>
              <a:solidFill>
                <a:schemeClr val="dk2"/>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t>Road Materials of Bangladesh</a:t>
            </a:r>
            <a:r>
              <a:rPr lang="en" sz="2500" baseline="30000"/>
              <a:t>[8]</a:t>
            </a:r>
            <a:endParaRPr sz="2400" b="1"/>
          </a:p>
        </p:txBody>
      </p:sp>
      <p:sp>
        <p:nvSpPr>
          <p:cNvPr id="114" name="Google Shape;114;p21"/>
          <p:cNvSpPr txBox="1">
            <a:spLocks noGrp="1"/>
          </p:cNvSpPr>
          <p:nvPr>
            <p:ph type="body" idx="1"/>
          </p:nvPr>
        </p:nvSpPr>
        <p:spPr>
          <a:xfrm>
            <a:off x="247050" y="1077200"/>
            <a:ext cx="8520600" cy="3416400"/>
          </a:xfrm>
          <a:prstGeom prst="rect">
            <a:avLst/>
          </a:prstGeom>
        </p:spPr>
        <p:txBody>
          <a:bodyPr spcFirstLastPara="1" wrap="square" lIns="91425" tIns="91425" rIns="91425" bIns="91425" anchor="t" anchorCtr="0">
            <a:noAutofit/>
          </a:bodyPr>
          <a:lstStyle/>
          <a:p>
            <a:pPr marL="0" lvl="0" indent="0" algn="l" rtl="0">
              <a:lnSpc>
                <a:spcPct val="138000"/>
              </a:lnSpc>
              <a:spcBef>
                <a:spcPts val="0"/>
              </a:spcBef>
              <a:spcAft>
                <a:spcPts val="0"/>
              </a:spcAft>
              <a:buClr>
                <a:schemeClr val="dk1"/>
              </a:buClr>
              <a:buSzPts val="1100"/>
              <a:buFont typeface="Arial"/>
              <a:buNone/>
            </a:pPr>
            <a:r>
              <a:rPr lang="en" sz="1600">
                <a:solidFill>
                  <a:schemeClr val="dk1"/>
                </a:solidFill>
              </a:rPr>
              <a:t>In our country roads of the national highway that are made of </a:t>
            </a:r>
            <a:endParaRPr sz="1600">
              <a:solidFill>
                <a:schemeClr val="dk1"/>
              </a:solidFill>
            </a:endParaRPr>
          </a:p>
          <a:p>
            <a:pPr marL="0" lvl="0" indent="0" algn="l" rtl="0">
              <a:spcBef>
                <a:spcPts val="0"/>
              </a:spcBef>
              <a:spcAft>
                <a:spcPts val="0"/>
              </a:spcAft>
              <a:buClr>
                <a:schemeClr val="dk1"/>
              </a:buClr>
              <a:buSzPts val="1100"/>
              <a:buFont typeface="Arial"/>
              <a:buNone/>
            </a:pPr>
            <a:endParaRPr sz="1600"/>
          </a:p>
          <a:p>
            <a:pPr marL="457200" lvl="0" indent="-330200" algn="l" rtl="0">
              <a:lnSpc>
                <a:spcPct val="138000"/>
              </a:lnSpc>
              <a:spcBef>
                <a:spcPts val="0"/>
              </a:spcBef>
              <a:spcAft>
                <a:spcPts val="0"/>
              </a:spcAft>
              <a:buClr>
                <a:schemeClr val="dk1"/>
              </a:buClr>
              <a:buSzPts val="1600"/>
              <a:buChar char="●"/>
            </a:pPr>
            <a:r>
              <a:rPr lang="en" sz="1600">
                <a:solidFill>
                  <a:schemeClr val="dk1"/>
                </a:solidFill>
              </a:rPr>
              <a:t>25 mm </a:t>
            </a:r>
            <a:r>
              <a:rPr lang="en" sz="1600" b="1">
                <a:solidFill>
                  <a:schemeClr val="dk1"/>
                </a:solidFill>
              </a:rPr>
              <a:t>Bituminous</a:t>
            </a:r>
            <a:r>
              <a:rPr lang="en" sz="1600">
                <a:solidFill>
                  <a:schemeClr val="dk1"/>
                </a:solidFill>
              </a:rPr>
              <a:t>  carpet with 7 mm </a:t>
            </a:r>
            <a:r>
              <a:rPr lang="en" sz="1600" b="1">
                <a:solidFill>
                  <a:schemeClr val="dk1"/>
                </a:solidFill>
              </a:rPr>
              <a:t>seal coat</a:t>
            </a:r>
            <a:endParaRPr sz="1600" b="1">
              <a:solidFill>
                <a:schemeClr val="dk1"/>
              </a:solidFill>
            </a:endParaRPr>
          </a:p>
          <a:p>
            <a:pPr marL="457200" lvl="0" indent="-330200" algn="l" rtl="0">
              <a:lnSpc>
                <a:spcPct val="138000"/>
              </a:lnSpc>
              <a:spcBef>
                <a:spcPts val="0"/>
              </a:spcBef>
              <a:spcAft>
                <a:spcPts val="0"/>
              </a:spcAft>
              <a:buClr>
                <a:schemeClr val="dk1"/>
              </a:buClr>
              <a:buSzPts val="1600"/>
              <a:buChar char="●"/>
            </a:pPr>
            <a:r>
              <a:rPr lang="en" sz="1600">
                <a:solidFill>
                  <a:schemeClr val="dk1"/>
                </a:solidFill>
              </a:rPr>
              <a:t>125mm </a:t>
            </a:r>
            <a:r>
              <a:rPr lang="en" sz="1600" b="1">
                <a:solidFill>
                  <a:schemeClr val="dk1"/>
                </a:solidFill>
              </a:rPr>
              <a:t>sand cushioning</a:t>
            </a:r>
            <a:endParaRPr sz="1600" b="1">
              <a:solidFill>
                <a:schemeClr val="dk1"/>
              </a:solidFill>
            </a:endParaRPr>
          </a:p>
          <a:p>
            <a:pPr marL="457200" lvl="0" indent="-330200" algn="l" rtl="0">
              <a:lnSpc>
                <a:spcPct val="138000"/>
              </a:lnSpc>
              <a:spcBef>
                <a:spcPts val="0"/>
              </a:spcBef>
              <a:spcAft>
                <a:spcPts val="0"/>
              </a:spcAft>
              <a:buClr>
                <a:schemeClr val="dk1"/>
              </a:buClr>
              <a:buSzPts val="1600"/>
              <a:buChar char="●"/>
            </a:pPr>
            <a:r>
              <a:rPr lang="en" sz="1600">
                <a:solidFill>
                  <a:schemeClr val="dk1"/>
                </a:solidFill>
              </a:rPr>
              <a:t>150 mm </a:t>
            </a:r>
            <a:r>
              <a:rPr lang="en" sz="1600" b="1">
                <a:solidFill>
                  <a:schemeClr val="dk1"/>
                </a:solidFill>
              </a:rPr>
              <a:t>compacted WBM base</a:t>
            </a:r>
            <a:r>
              <a:rPr lang="en" sz="1600">
                <a:solidFill>
                  <a:schemeClr val="dk1"/>
                </a:solidFill>
              </a:rPr>
              <a:t> aggregate acv max 30%</a:t>
            </a:r>
            <a:endParaRPr sz="1600">
              <a:solidFill>
                <a:schemeClr val="dk1"/>
              </a:solidFill>
            </a:endParaRPr>
          </a:p>
          <a:p>
            <a:pPr marL="457200" lvl="0" indent="-330200" algn="l" rtl="0">
              <a:lnSpc>
                <a:spcPct val="138000"/>
              </a:lnSpc>
              <a:spcBef>
                <a:spcPts val="0"/>
              </a:spcBef>
              <a:spcAft>
                <a:spcPts val="0"/>
              </a:spcAft>
              <a:buClr>
                <a:schemeClr val="dk1"/>
              </a:buClr>
              <a:buSzPts val="1600"/>
              <a:buChar char="●"/>
            </a:pPr>
            <a:r>
              <a:rPr lang="en" sz="1600">
                <a:solidFill>
                  <a:schemeClr val="dk1"/>
                </a:solidFill>
              </a:rPr>
              <a:t>150 mm compacted </a:t>
            </a:r>
            <a:r>
              <a:rPr lang="en" sz="1600" b="1">
                <a:solidFill>
                  <a:schemeClr val="dk1"/>
                </a:solidFill>
              </a:rPr>
              <a:t>aggregate-sand subbase</a:t>
            </a:r>
            <a:endParaRPr sz="1600" b="1">
              <a:solidFill>
                <a:schemeClr val="dk1"/>
              </a:solidFill>
            </a:endParaRPr>
          </a:p>
          <a:p>
            <a:pPr marL="457200" lvl="0" indent="-330200" algn="l" rtl="0">
              <a:lnSpc>
                <a:spcPct val="138000"/>
              </a:lnSpc>
              <a:spcBef>
                <a:spcPts val="0"/>
              </a:spcBef>
              <a:spcAft>
                <a:spcPts val="0"/>
              </a:spcAft>
              <a:buClr>
                <a:schemeClr val="dk1"/>
              </a:buClr>
              <a:buSzPts val="1600"/>
              <a:buChar char="●"/>
            </a:pPr>
            <a:r>
              <a:rPr lang="en" sz="1600">
                <a:solidFill>
                  <a:schemeClr val="dk1"/>
                </a:solidFill>
              </a:rPr>
              <a:t>250 mm </a:t>
            </a:r>
            <a:r>
              <a:rPr lang="en" sz="1600" b="1">
                <a:solidFill>
                  <a:schemeClr val="dk1"/>
                </a:solidFill>
              </a:rPr>
              <a:t>compacted sand</a:t>
            </a:r>
            <a:r>
              <a:rPr lang="en" sz="1600">
                <a:solidFill>
                  <a:schemeClr val="dk1"/>
                </a:solidFill>
              </a:rPr>
              <a:t> improved subgrade</a:t>
            </a:r>
            <a:endParaRPr sz="1600">
              <a:solidFill>
                <a:srgbClr val="FF0000"/>
              </a:solidFill>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1600"/>
              </a:spcAft>
              <a:buNone/>
            </a:pPr>
            <a:endParaRPr b="1"/>
          </a:p>
        </p:txBody>
      </p:sp>
      <p:sp>
        <p:nvSpPr>
          <p:cNvPr id="115" name="Google Shape;11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3993</Words>
  <Application>Microsoft Office PowerPoint</Application>
  <PresentationFormat>On-screen Show (16:9)</PresentationFormat>
  <Paragraphs>1070</Paragraphs>
  <Slides>83</Slides>
  <Notes>83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83</vt:i4>
      </vt:variant>
    </vt:vector>
  </HeadingPairs>
  <TitlesOfParts>
    <vt:vector size="86" baseType="lpstr">
      <vt:lpstr>Arial</vt:lpstr>
      <vt:lpstr>Calibri</vt:lpstr>
      <vt:lpstr>Simple Light</vt:lpstr>
      <vt:lpstr>Title: Road Quality Measurement from High Resolution Satellite Images for National Highways of Bangladesh</vt:lpstr>
      <vt:lpstr>Outline</vt:lpstr>
      <vt:lpstr>Introduction</vt:lpstr>
      <vt:lpstr>Introduction </vt:lpstr>
      <vt:lpstr>Motivation</vt:lpstr>
      <vt:lpstr>Objectives</vt:lpstr>
      <vt:lpstr>Backgrounds and Statistics</vt:lpstr>
      <vt:lpstr>Conventional Design of Bangladesh Highways[8]</vt:lpstr>
      <vt:lpstr>Road Materials of Bangladesh[8]</vt:lpstr>
      <vt:lpstr>National Highway Roads Life Cycle</vt:lpstr>
      <vt:lpstr>National Highway Roads Costing of Last four Years[7]</vt:lpstr>
      <vt:lpstr>National Highway Roads Costing of Last four Years[7] </vt:lpstr>
      <vt:lpstr>Road Quality Measurement</vt:lpstr>
      <vt:lpstr>Roads Quality Classification . In Bangladesh, our roads are classified into five categories according to the IRI value</vt:lpstr>
      <vt:lpstr>Literature Review</vt:lpstr>
      <vt:lpstr>PowerPoint Presentation</vt:lpstr>
      <vt:lpstr>Proposed Model for Road Quality Measurement</vt:lpstr>
      <vt:lpstr>Workflow of the Model</vt:lpstr>
      <vt:lpstr>Data Acquisition  </vt:lpstr>
      <vt:lpstr>IRI Dataset</vt:lpstr>
      <vt:lpstr>IRI Dataset</vt:lpstr>
      <vt:lpstr>Google Earth Pro Application </vt:lpstr>
      <vt:lpstr>Dataset Creation </vt:lpstr>
      <vt:lpstr>Image Collection</vt:lpstr>
      <vt:lpstr>Image Collection</vt:lpstr>
      <vt:lpstr>Image Processing: Road extraction </vt:lpstr>
      <vt:lpstr>PowerPoint Presentation</vt:lpstr>
      <vt:lpstr>PowerPoint Presentation</vt:lpstr>
      <vt:lpstr>PowerPoint Presentation</vt:lpstr>
      <vt:lpstr>Snapshot of Dataset</vt:lpstr>
      <vt:lpstr>Experiments</vt:lpstr>
      <vt:lpstr>Experiments</vt:lpstr>
      <vt:lpstr>Experimental Setup</vt:lpstr>
      <vt:lpstr>Splitting Ratio </vt:lpstr>
      <vt:lpstr>Data Augmentation </vt:lpstr>
      <vt:lpstr>  Overview of Training, Validation and Testing Set</vt:lpstr>
      <vt:lpstr>Evaluation Metrics  </vt:lpstr>
      <vt:lpstr>Approach_1:  Proposed Convolutional Neural                 Network (CNN): RoadNet</vt:lpstr>
      <vt:lpstr>Proposed CNN(RoadNet) Architecture</vt:lpstr>
      <vt:lpstr>Convolution Layer</vt:lpstr>
      <vt:lpstr>Max Pooling Layer</vt:lpstr>
      <vt:lpstr>Flatten Layer</vt:lpstr>
      <vt:lpstr>Fully Connected Layer</vt:lpstr>
      <vt:lpstr>Hyperparameter Settings</vt:lpstr>
      <vt:lpstr>Experimental Results of CNN: RoadNet  </vt:lpstr>
      <vt:lpstr>Training: CNN(RoadNet)</vt:lpstr>
      <vt:lpstr>Performance: CNN(RoadNet)</vt:lpstr>
      <vt:lpstr>Findings</vt:lpstr>
      <vt:lpstr>Approach_2:  Transfer Learning </vt:lpstr>
      <vt:lpstr>Transfer Learning</vt:lpstr>
      <vt:lpstr>Proposed Transfer Learning Approach</vt:lpstr>
      <vt:lpstr>Experimental Results of Transfer Learning  </vt:lpstr>
      <vt:lpstr>Performance: AlexNet</vt:lpstr>
      <vt:lpstr>Performance: DenseNet</vt:lpstr>
      <vt:lpstr>Performance: MobileNet </vt:lpstr>
      <vt:lpstr>Performance: MnasNet </vt:lpstr>
      <vt:lpstr>Performance: InceptionV3 </vt:lpstr>
      <vt:lpstr>Performance: Inception-ResNet </vt:lpstr>
      <vt:lpstr>Performance: ResNet 34</vt:lpstr>
      <vt:lpstr>Performance: ResNet50</vt:lpstr>
      <vt:lpstr>Performance: ResNeXt</vt:lpstr>
      <vt:lpstr>Performance: SqueezeNet </vt:lpstr>
      <vt:lpstr>Performance: VGG11 </vt:lpstr>
      <vt:lpstr>Performance: VGG16 </vt:lpstr>
      <vt:lpstr>Evaluation</vt:lpstr>
      <vt:lpstr>Model Evaluation: CNN(RoadNet)</vt:lpstr>
      <vt:lpstr>Model Evaluation: Transfer Learning Approach</vt:lpstr>
      <vt:lpstr>Model Evaluation: Transfer Learning Approach</vt:lpstr>
      <vt:lpstr>Model Evaluation: Transfer Learning Approach</vt:lpstr>
      <vt:lpstr>Model Evaluation: Transfer Learning Approach</vt:lpstr>
      <vt:lpstr>Model Evaluation: Training Time and Epochs</vt:lpstr>
      <vt:lpstr>Performance Comparison</vt:lpstr>
      <vt:lpstr>Overview</vt:lpstr>
      <vt:lpstr>Web based prediction system</vt:lpstr>
      <vt:lpstr>Limitations</vt:lpstr>
      <vt:lpstr>Limitations</vt:lpstr>
      <vt:lpstr>Limitations</vt:lpstr>
      <vt:lpstr>Limitations</vt:lpstr>
      <vt:lpstr>Conclusion and Future Work</vt:lpstr>
      <vt:lpstr>Conclusion </vt:lpstr>
      <vt:lpstr>Future Work </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Road Quality Measurement from High Resolution Satellite Images for National Highways of Bangladesh</dc:title>
  <cp:lastModifiedBy>Dipesh Shome</cp:lastModifiedBy>
  <cp:revision>1</cp:revision>
  <dcterms:modified xsi:type="dcterms:W3CDTF">2021-07-11T04:56:17Z</dcterms:modified>
</cp:coreProperties>
</file>